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8DC"/>
          </a:solidFill>
        </a:fill>
      </a:tcStyle>
    </a:wholeTbl>
    <a:band2H>
      <a:tcTxStyle b="def" i="def"/>
      <a:tcStyle>
        <a:tcBdr/>
        <a:fill>
          <a:solidFill>
            <a:srgbClr val="FAFC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C3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C3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C3C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98406"/>
          <c:y val="0.054289"/>
          <c:w val="0.850588"/>
          <c:h val="0.8561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3696F"/>
            </a:solidFill>
            <a:ln w="9525" cap="flat">
              <a:noFill/>
              <a:round/>
            </a:ln>
            <a:effectLst>
              <a:outerShdw sx="100000" sy="100000" kx="0" ky="0" algn="tl" rotWithShape="1" blurRad="50800" dist="38100" dir="2700000">
                <a:srgbClr val="000000">
                  <a:alpha val="40000"/>
                </a:srgbClr>
              </a:outerShdw>
            </a:effectLst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Adobe Clean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ptCount val="4"/>
                <c:pt idx="0">
                  <c:v>4.300000</c:v>
                </c:pt>
                <c:pt idx="1">
                  <c:v>2.500000</c:v>
                </c:pt>
                <c:pt idx="2">
                  <c:v>3.500000</c:v>
                </c:pt>
                <c:pt idx="3">
                  <c:v>4.500000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4B9BE"/>
            </a:solidFill>
            <a:ln w="9525" cap="flat">
              <a:noFill/>
              <a:round/>
            </a:ln>
            <a:effectLst>
              <a:outerShdw sx="100000" sy="100000" kx="0" ky="0" algn="tl" rotWithShape="1" blurRad="50800" dist="38100" dir="2700000">
                <a:srgbClr val="000000">
                  <a:alpha val="40000"/>
                </a:srgbClr>
              </a:outerShdw>
            </a:effectLst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Adobe Clean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ptCount val="4"/>
                <c:pt idx="0">
                  <c:v>2.400000</c:v>
                </c:pt>
                <c:pt idx="1">
                  <c:v>4.400000</c:v>
                </c:pt>
                <c:pt idx="2">
                  <c:v>1.800000</c:v>
                </c:pt>
                <c:pt idx="3">
                  <c:v>2.800000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CDC3C"/>
            </a:solidFill>
            <a:ln w="9525" cap="flat">
              <a:noFill/>
              <a:round/>
            </a:ln>
            <a:effectLst>
              <a:outerShdw sx="100000" sy="100000" kx="0" ky="0" algn="tl" rotWithShape="1" blurRad="50800" dist="38100" dir="2700000">
                <a:srgbClr val="000000">
                  <a:alpha val="40000"/>
                </a:srgbClr>
              </a:outerShdw>
            </a:effectLst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Adobe Clean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ptCount val="4"/>
                <c:pt idx="0">
                  <c:v>2.000000</c:v>
                </c:pt>
                <c:pt idx="1">
                  <c:v>2.000000</c:v>
                </c:pt>
                <c:pt idx="2">
                  <c:v>3.000000</c:v>
                </c:pt>
                <c:pt idx="3">
                  <c:v>5.000000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9525" cap="flat">
            <a:solidFill>
              <a:srgbClr val="B7B7B7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400" u="none">
                <a:solidFill>
                  <a:srgbClr val="000000"/>
                </a:solidFill>
                <a:latin typeface="Adobe Clean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ED1D5"/>
              </a:solidFill>
              <a:prstDash val="solid"/>
              <a:round/>
            </a:ln>
          </c:spPr>
        </c:majorGridlines>
        <c:numFmt formatCode="0.0" sourceLinked="0"/>
        <c:majorTickMark val="none"/>
        <c:minorTickMark val="none"/>
        <c:tickLblPos val="nextTo"/>
        <c:spPr>
          <a:ln w="9525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400" u="none">
                <a:solidFill>
                  <a:srgbClr val="000000"/>
                </a:solidFill>
                <a:latin typeface="Adobe Clean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884472"/>
          <c:y val="0.411027"/>
          <c:w val="0.115528"/>
          <c:h val="0.187867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b="0" i="0" strike="noStrike" sz="1400" u="none">
              <a:solidFill>
                <a:srgbClr val="000000"/>
              </a:solidFill>
              <a:latin typeface="Adobe Clean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60" u="none">
                <a:solidFill>
                  <a:srgbClr val="000000"/>
                </a:solidFill>
                <a:latin typeface="Adobe Clean"/>
              </a:defRPr>
            </a:pPr>
            <a:r>
              <a:rPr b="1" i="0" strike="noStrike" sz="2160" u="none">
                <a:solidFill>
                  <a:srgbClr val="000000"/>
                </a:solidFill>
                <a:latin typeface="Adobe Clean"/>
              </a:rPr>
              <a:t>Sales</a:t>
            </a:r>
          </a:p>
        </c:rich>
      </c:tx>
      <c:layout>
        <c:manualLayout>
          <c:xMode val="edge"/>
          <c:yMode val="edge"/>
          <c:x val="0.24031"/>
          <c:y val="0"/>
          <c:w val="0.110213"/>
          <c:h val="0.134948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134948"/>
          <c:w val="0.590833"/>
          <c:h val="0.85255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ED1D5"/>
            </a:solidFill>
            <a:ln w="9525" cap="flat">
              <a:noFill/>
              <a:round/>
            </a:ln>
            <a:effectLst>
              <a:outerShdw sx="100000" sy="100000" kx="0" ky="0" algn="tl" rotWithShape="1" blurRad="50800" dist="38100" dir="2700000">
                <a:srgbClr val="000000">
                  <a:alpha val="40000"/>
                </a:srgbClr>
              </a:outerShdw>
            </a:effectLst>
          </c:spPr>
          <c:explosion val="0"/>
          <c:dPt>
            <c:idx val="0"/>
            <c:explosion val="0"/>
            <c:spPr>
              <a:solidFill>
                <a:srgbClr val="CED1D5"/>
              </a:solidFill>
              <a:ln w="9525" cap="flat">
                <a:noFill/>
                <a:round/>
              </a:ln>
              <a:effectLst>
                <a:outerShdw sx="100000" sy="100000" kx="0" ky="0" algn="tl" rotWithShape="1" blurRad="50800" dist="38100" dir="2700000">
                  <a:srgbClr val="000000">
                    <a:alpha val="40000"/>
                  </a:srgbClr>
                </a:outerShdw>
              </a:effectLst>
            </c:spPr>
          </c:dPt>
          <c:dPt>
            <c:idx val="1"/>
            <c:explosion val="0"/>
            <c:spPr>
              <a:solidFill>
                <a:srgbClr val="B4B9BE"/>
              </a:solidFill>
              <a:ln w="9525" cap="flat">
                <a:noFill/>
                <a:round/>
              </a:ln>
              <a:effectLst>
                <a:outerShdw sx="100000" sy="100000" kx="0" ky="0" algn="tl" rotWithShape="1" blurRad="50800" dist="38100" dir="2700000">
                  <a:srgbClr val="000000">
                    <a:alpha val="40000"/>
                  </a:srgbClr>
                </a:outerShdw>
              </a:effectLst>
            </c:spPr>
          </c:dPt>
          <c:dPt>
            <c:idx val="2"/>
            <c:explosion val="0"/>
            <c:spPr>
              <a:solidFill>
                <a:srgbClr val="00B4EA"/>
              </a:solidFill>
              <a:ln w="9525" cap="flat">
                <a:noFill/>
                <a:round/>
              </a:ln>
              <a:effectLst>
                <a:outerShdw sx="100000" sy="100000" kx="0" ky="0" algn="tl" rotWithShape="1" blurRad="50800" dist="38100" dir="2700000">
                  <a:srgbClr val="000000">
                    <a:alpha val="40000"/>
                  </a:srgbClr>
                </a:outerShdw>
              </a:effectLst>
            </c:spPr>
          </c:dPt>
          <c:dPt>
            <c:idx val="3"/>
            <c:explosion val="0"/>
            <c:spPr>
              <a:solidFill>
                <a:srgbClr val="FDBD42"/>
              </a:solidFill>
              <a:ln w="9525" cap="flat">
                <a:noFill/>
                <a:round/>
              </a:ln>
              <a:effectLst>
                <a:outerShdw sx="100000" sy="100000" kx="0" ky="0" algn="tl" rotWithShape="1" blurRad="50800" dist="38100" dir="2700000">
                  <a:srgbClr val="000000">
                    <a:alpha val="40000"/>
                  </a:srgbClr>
                </a:outerShdw>
              </a:effectLst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Adobe Clean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Adobe Clean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Adobe Clean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Adobe Clean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Adobe Clean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8.200000</c:v>
                </c:pt>
                <c:pt idx="1">
                  <c:v>3.200000</c:v>
                </c:pt>
                <c:pt idx="2">
                  <c:v>1.400000</c:v>
                </c:pt>
                <c:pt idx="3">
                  <c:v>1.200000</c:v>
                </c:pt>
              </c:numCache>
            </c:numRef>
          </c:val>
        </c:ser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25853"/>
          <c:y val="0.370385"/>
          <c:w val="0.274147"/>
          <c:h val="0.329498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b="0" i="0" strike="noStrike" sz="1800" u="none">
              <a:solidFill>
                <a:srgbClr val="000000"/>
              </a:solidFill>
              <a:latin typeface="Adobe Clean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123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125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127.xml"/><Relationship Id="rId2" Type="http://schemas.openxmlformats.org/officeDocument/2006/relationships/notesMaster" Target="../notesMasters/notesMaster1.xm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128.xml"/><Relationship Id="rId2" Type="http://schemas.openxmlformats.org/officeDocument/2006/relationships/notesMaster" Target="../notesMasters/notesMaster1.xm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129.xml"/><Relationship Id="rId2" Type="http://schemas.openxmlformats.org/officeDocument/2006/relationships/notesMaster" Target="../notesMasters/notesMaster1.xm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13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Single function from Chromium OS</a:t>
            </a: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First code I reviewed at Google</a:t>
            </a: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Not picking on Google (or anyone)- I’ve certainly written code like this</a:t>
            </a: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* What are the post conditions of this loop?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4" name="Shape 5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Emailing Hans Boehm about about how to correctly communicate a bool for cancelation.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2" name="Shape 5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t>I marked in red each of the atomic operations</a:t>
            </a:r>
          </a:p>
          <a:p>
            <a:pPr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t>There is a subtle bug in this code...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t>I marked in red each of the atomic operations</a:t>
            </a:r>
          </a:p>
          <a:p>
            <a:pPr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t>There is a subtle bug in this code...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Amount of synchronization - any shared resource causes synchronization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Shape 6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This is a communicating sequential process model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This is a communicating sequential process model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5" name="Shape 6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Add seasoning slide with packaged task</a:t>
            </a: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LIttle discussion on other items are too complex.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3" name="Shape 6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Not much more difficult to use then "Hello World".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8" name="Shape 6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standard algorithms have all been proven correct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Note memory leak at new...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Why can’t I put an integer into my document?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0" name="Shape 7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12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(2) The more problematic case is adapting incomplete types.</a:t>
            </a:r>
          </a:p>
          <a:p>
            <a:pPr defTabSz="914400">
              <a:spcBef>
                <a:spcPts val="12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(3) With an exception or two. These are operations on regular types so it isn’t a coincidence that they are so common.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5" name="Shape 7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12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(2) The more problematic case is adapting incomplete types.</a:t>
            </a:r>
          </a:p>
          <a:p>
            <a:pPr defTabSz="914400">
              <a:spcBef>
                <a:spcPts val="12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(3) With an exception or two. These are operations on regular types so it isn’t a coincidence that they are so common.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slide about locality of reasoning.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4" name="Shape 7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8" name="Shape 7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4" name="Shape 7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[Add a slide after this showing slide(f, l, p)...]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8" name="Shape 7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2" name="Shape 8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6" name="Shape 8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0" name="Shape 8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4" name="Shape 8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9" name="Shape 8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7" name="Shape 8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[Before this add a seasoning / tips slide on make_shared and pass-by-value]</a:t>
            </a: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One slide recap goals.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0" name="Shape 8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0" name="Shape 8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4" name="Shape 8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This is redundant -  we are looking for an element that we _know_ is in the list.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8" name="Shape 8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2" name="Shape 9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6" name="Shape 9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0" name="Shape 9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4" name="Shape 9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8" name="Shape 9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2" name="Shape 9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6" name="Shape 9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0" name="Shape 9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4" name="Shape 9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Shape 4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This is find_if()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8" name="Shape 9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2" name="Shape 9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0" name="Shape 9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4" name="Shape 9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8" name="Shape 9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2" name="Shape 9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6" name="Shape 9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0" name="Shape 9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4" name="Shape 9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This is find_if()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8" name="Shape 9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2" name="Shape 9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6" name="Shape 9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0" name="Shape 9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Write a very simple application which consists of a document which contains objects.</a:t>
            </a:r>
          </a:p>
          <a:p>
            <a:pPr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Containment is a non-intrusive relationship which relies on particular properties of the objects being placed in the container.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don’t need this check - we can rotate an empty range!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don’t need this check - we can rotate an empty range!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don’t need this check - we can rotate an empty range!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Adobe Wid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0" y="0"/>
            <a:ext cx="12201525" cy="77946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2" name="Rectangle"/>
          <p:cNvSpPr/>
          <p:nvPr/>
        </p:nvSpPr>
        <p:spPr>
          <a:xfrm>
            <a:off x="0" y="6442076"/>
            <a:ext cx="12201525" cy="415926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3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© 2013 Adobe Systems Incorporated.  All Rights Reserved.  </a:t>
            </a:r>
          </a:p>
        </p:txBody>
      </p:sp>
      <p:grpSp>
        <p:nvGrpSpPr>
          <p:cNvPr id="22" name="Group"/>
          <p:cNvGrpSpPr/>
          <p:nvPr/>
        </p:nvGrpSpPr>
        <p:grpSpPr>
          <a:xfrm>
            <a:off x="11708889" y="6531902"/>
            <a:ext cx="178409" cy="244853"/>
            <a:chOff x="0" y="0"/>
            <a:chExt cx="178407" cy="244852"/>
          </a:xfrm>
        </p:grpSpPr>
        <p:sp>
          <p:nvSpPr>
            <p:cNvPr id="14" name="Shape"/>
            <p:cNvSpPr/>
            <p:nvPr/>
          </p:nvSpPr>
          <p:spPr>
            <a:xfrm>
              <a:off x="2051" y="187481"/>
              <a:ext cx="34861" cy="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5" name="Shape"/>
            <p:cNvSpPr/>
            <p:nvPr/>
          </p:nvSpPr>
          <p:spPr>
            <a:xfrm>
              <a:off x="39988" y="186456"/>
              <a:ext cx="30761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6" name="Shape"/>
            <p:cNvSpPr/>
            <p:nvPr/>
          </p:nvSpPr>
          <p:spPr>
            <a:xfrm>
              <a:off x="75874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7" name="Shape"/>
            <p:cNvSpPr/>
            <p:nvPr/>
          </p:nvSpPr>
          <p:spPr>
            <a:xfrm>
              <a:off x="112785" y="186456"/>
              <a:ext cx="29735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8" name="Shape"/>
            <p:cNvSpPr/>
            <p:nvPr/>
          </p:nvSpPr>
          <p:spPr>
            <a:xfrm>
              <a:off x="148673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9" name="Triangle"/>
            <p:cNvSpPr/>
            <p:nvPr/>
          </p:nvSpPr>
          <p:spPr>
            <a:xfrm>
              <a:off x="112785" y="0"/>
              <a:ext cx="65622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20" name="Triangle"/>
            <p:cNvSpPr/>
            <p:nvPr/>
          </p:nvSpPr>
          <p:spPr>
            <a:xfrm>
              <a:off x="0" y="0"/>
              <a:ext cx="65621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21" name="Shape"/>
            <p:cNvSpPr/>
            <p:nvPr/>
          </p:nvSpPr>
          <p:spPr>
            <a:xfrm>
              <a:off x="60494" y="57370"/>
              <a:ext cx="70749" cy="10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</p:grpSp>
      <p:sp>
        <p:nvSpPr>
          <p:cNvPr id="23" name="Rectangle"/>
          <p:cNvSpPr/>
          <p:nvPr/>
        </p:nvSpPr>
        <p:spPr>
          <a:xfrm>
            <a:off x="0" y="0"/>
            <a:ext cx="12201525" cy="1296988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184" y="0"/>
            <a:ext cx="365031" cy="611642"/>
          </a:xfrm>
          <a:prstGeom prst="rect">
            <a:avLst/>
          </a:prstGeom>
          <a:ln w="12700"/>
        </p:spPr>
      </p:pic>
      <p:sp>
        <p:nvSpPr>
          <p:cNvPr id="25" name="Rectangle"/>
          <p:cNvSpPr/>
          <p:nvPr/>
        </p:nvSpPr>
        <p:spPr>
          <a:xfrm>
            <a:off x="11609605" y="6530340"/>
            <a:ext cx="462415" cy="327661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25400" tIns="25400" rIns="25400" bIns="254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26" name="shutterstock_63805525-[Converted].png" descr="shutterstock_63805525-[Converted].png"/>
          <p:cNvPicPr>
            <a:picLocks noChangeAspect="1"/>
          </p:cNvPicPr>
          <p:nvPr/>
        </p:nvPicPr>
        <p:blipFill>
          <a:blip r:embed="rId3">
            <a:extLst/>
          </a:blip>
          <a:srcRect l="238" t="46560" r="185" b="20951"/>
          <a:stretch>
            <a:fillRect/>
          </a:stretch>
        </p:blipFill>
        <p:spPr>
          <a:xfrm>
            <a:off x="0" y="2465471"/>
            <a:ext cx="12188953" cy="3976605"/>
          </a:xfrm>
          <a:prstGeom prst="rect">
            <a:avLst/>
          </a:prstGeom>
          <a:ln w="12700"/>
        </p:spPr>
      </p:pic>
      <p:sp>
        <p:nvSpPr>
          <p:cNvPr id="27" name="Title Text"/>
          <p:cNvSpPr txBox="1"/>
          <p:nvPr>
            <p:ph type="title"/>
          </p:nvPr>
        </p:nvSpPr>
        <p:spPr>
          <a:xfrm>
            <a:off x="641181" y="1487057"/>
            <a:ext cx="10918222" cy="446277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 defTabSz="1088291">
              <a:defRPr sz="2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641181" y="1890010"/>
            <a:ext cx="10918222" cy="328296"/>
          </a:xfrm>
          <a:prstGeom prst="rect">
            <a:avLst/>
          </a:prstGeom>
          <a:ln>
            <a:round/>
          </a:ln>
        </p:spPr>
        <p:txBody>
          <a:bodyPr/>
          <a:lstStyle>
            <a:lvl1pPr marL="0" indent="0" defTabSz="1088291">
              <a:spcBef>
                <a:spcPts val="700"/>
              </a:spcBef>
              <a:buClr>
                <a:srgbClr val="FDBD42"/>
              </a:buClr>
              <a:defRPr sz="21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  <a:lvl2pPr marL="544144" indent="0" algn="ctr" defTabSz="1088291">
              <a:spcBef>
                <a:spcPts val="700"/>
              </a:spcBef>
              <a:buClr>
                <a:srgbClr val="FDBD42"/>
              </a:buClr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2pPr>
            <a:lvl3pPr marL="1088291" indent="0" algn="ctr" defTabSz="1088291">
              <a:spcBef>
                <a:spcPts val="700"/>
              </a:spcBef>
              <a:buClr>
                <a:srgbClr val="FDBD42"/>
              </a:buClr>
              <a:defRPr sz="1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3pPr>
            <a:lvl4pPr marL="1632436" indent="0" algn="ctr" defTabSz="1088291">
              <a:spcBef>
                <a:spcPts val="700"/>
              </a:spcBef>
              <a:buClr>
                <a:srgbClr val="FDBD42"/>
              </a:buClr>
              <a:defRPr sz="1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4pPr>
            <a:lvl5pPr marL="2176580" indent="0" algn="ctr" defTabSz="1088291">
              <a:spcBef>
                <a:spcPts val="700"/>
              </a:spcBef>
              <a:buClr>
                <a:srgbClr val="FDBD42"/>
              </a:buClr>
              <a:defRPr sz="1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brary"/>
          <p:cNvSpPr/>
          <p:nvPr/>
        </p:nvSpPr>
        <p:spPr>
          <a:xfrm>
            <a:off x="2222500" y="2921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CBCBCB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929292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library</a:t>
            </a:r>
          </a:p>
        </p:txBody>
      </p:sp>
      <p:sp>
        <p:nvSpPr>
          <p:cNvPr id="161" name="client"/>
          <p:cNvSpPr/>
          <p:nvPr/>
        </p:nvSpPr>
        <p:spPr>
          <a:xfrm>
            <a:off x="596900" y="2921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787991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62" name="Rectangle"/>
          <p:cNvSpPr/>
          <p:nvPr/>
        </p:nvSpPr>
        <p:spPr>
          <a:xfrm>
            <a:off x="546100" y="825500"/>
            <a:ext cx="111633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" name="Line"/>
          <p:cNvSpPr/>
          <p:nvPr/>
        </p:nvSpPr>
        <p:spPr>
          <a:xfrm>
            <a:off x="469900" y="833437"/>
            <a:ext cx="112119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defects"/>
          <p:cNvSpPr/>
          <p:nvPr/>
        </p:nvSpPr>
        <p:spPr>
          <a:xfrm>
            <a:off x="38100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defects</a:t>
            </a:r>
          </a:p>
        </p:txBody>
      </p:sp>
      <p:sp>
        <p:nvSpPr>
          <p:cNvPr id="165" name="guidelines"/>
          <p:cNvSpPr/>
          <p:nvPr/>
        </p:nvSpPr>
        <p:spPr>
          <a:xfrm>
            <a:off x="21844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guidelines</a:t>
            </a:r>
          </a:p>
        </p:txBody>
      </p:sp>
      <p:sp>
        <p:nvSpPr>
          <p:cNvPr id="166" name="cout"/>
          <p:cNvSpPr/>
          <p:nvPr/>
        </p:nvSpPr>
        <p:spPr>
          <a:xfrm>
            <a:off x="5588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cout</a:t>
            </a:r>
          </a:p>
        </p:txBody>
      </p:sp>
      <p:sp>
        <p:nvSpPr>
          <p:cNvPr id="167" name="Body Level One…"/>
          <p:cNvSpPr txBox="1"/>
          <p:nvPr>
            <p:ph type="body" idx="1"/>
          </p:nvPr>
        </p:nvSpPr>
        <p:spPr>
          <a:xfrm>
            <a:off x="469900" y="952500"/>
            <a:ext cx="11214100" cy="52197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ent"/>
          <p:cNvSpPr/>
          <p:nvPr/>
        </p:nvSpPr>
        <p:spPr>
          <a:xfrm>
            <a:off x="596900" y="2921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CBCBCB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929292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76" name="library"/>
          <p:cNvSpPr/>
          <p:nvPr/>
        </p:nvSpPr>
        <p:spPr>
          <a:xfrm>
            <a:off x="2222500" y="2921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787991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library</a:t>
            </a:r>
          </a:p>
        </p:txBody>
      </p:sp>
      <p:sp>
        <p:nvSpPr>
          <p:cNvPr id="177" name="Rectangle"/>
          <p:cNvSpPr/>
          <p:nvPr/>
        </p:nvSpPr>
        <p:spPr>
          <a:xfrm>
            <a:off x="546100" y="825500"/>
            <a:ext cx="11163300" cy="889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469900" y="833437"/>
            <a:ext cx="112119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" name="defects"/>
          <p:cNvSpPr/>
          <p:nvPr/>
        </p:nvSpPr>
        <p:spPr>
          <a:xfrm>
            <a:off x="38100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defects</a:t>
            </a:r>
          </a:p>
        </p:txBody>
      </p:sp>
      <p:sp>
        <p:nvSpPr>
          <p:cNvPr id="180" name="guidelines"/>
          <p:cNvSpPr/>
          <p:nvPr/>
        </p:nvSpPr>
        <p:spPr>
          <a:xfrm>
            <a:off x="21844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guidelines</a:t>
            </a:r>
          </a:p>
        </p:txBody>
      </p:sp>
      <p:sp>
        <p:nvSpPr>
          <p:cNvPr id="181" name="cout"/>
          <p:cNvSpPr/>
          <p:nvPr/>
        </p:nvSpPr>
        <p:spPr>
          <a:xfrm>
            <a:off x="558800" y="6324600"/>
            <a:ext cx="1714500" cy="889000"/>
          </a:xfrm>
          <a:prstGeom prst="roundRect">
            <a:avLst>
              <a:gd name="adj" fmla="val 21429"/>
            </a:avLst>
          </a:prstGeom>
          <a:gradFill>
            <a:gsLst>
              <a:gs pos="0">
                <a:srgbClr val="B0B0B0"/>
              </a:gs>
              <a:gs pos="100000">
                <a:srgbClr val="FFFFFF"/>
              </a:gs>
            </a:gsLst>
            <a:lin ang="5400000"/>
          </a:gra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78799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cout</a:t>
            </a:r>
          </a:p>
        </p:txBody>
      </p:sp>
      <p:sp>
        <p:nvSpPr>
          <p:cNvPr id="182" name="Body Level One…"/>
          <p:cNvSpPr txBox="1"/>
          <p:nvPr>
            <p:ph type="body" idx="1"/>
          </p:nvPr>
        </p:nvSpPr>
        <p:spPr>
          <a:xfrm>
            <a:off x="469900" y="952500"/>
            <a:ext cx="11214100" cy="5219700"/>
          </a:xfrm>
          <a:prstGeom prst="rect">
            <a:avLst/>
          </a:prstGeom>
        </p:spPr>
        <p:txBody>
          <a:bodyPr/>
          <a:lstStyle>
            <a:lvl1pPr indent="0"/>
            <a:lvl2pPr indent="0"/>
            <a:lvl3pPr indent="0"/>
            <a:lvl4pPr indent="0"/>
            <a:lvl5pPr indent="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0" y="0"/>
            <a:ext cx="12201525" cy="77946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0" y="6442076"/>
            <a:ext cx="12201525" cy="415926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38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© 2013 Adobe Systems Incorporated.  All Rights Reserved.  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11708889" y="6531902"/>
            <a:ext cx="178409" cy="244853"/>
            <a:chOff x="0" y="0"/>
            <a:chExt cx="178407" cy="244852"/>
          </a:xfrm>
        </p:grpSpPr>
        <p:sp>
          <p:nvSpPr>
            <p:cNvPr id="39" name="Shape"/>
            <p:cNvSpPr/>
            <p:nvPr/>
          </p:nvSpPr>
          <p:spPr>
            <a:xfrm>
              <a:off x="2051" y="187481"/>
              <a:ext cx="34861" cy="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0" name="Shape"/>
            <p:cNvSpPr/>
            <p:nvPr/>
          </p:nvSpPr>
          <p:spPr>
            <a:xfrm>
              <a:off x="39988" y="186456"/>
              <a:ext cx="30761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1" name="Shape"/>
            <p:cNvSpPr/>
            <p:nvPr/>
          </p:nvSpPr>
          <p:spPr>
            <a:xfrm>
              <a:off x="75874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2" name="Shape"/>
            <p:cNvSpPr/>
            <p:nvPr/>
          </p:nvSpPr>
          <p:spPr>
            <a:xfrm>
              <a:off x="112785" y="186456"/>
              <a:ext cx="29735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3" name="Shape"/>
            <p:cNvSpPr/>
            <p:nvPr/>
          </p:nvSpPr>
          <p:spPr>
            <a:xfrm>
              <a:off x="148673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4" name="Triangle"/>
            <p:cNvSpPr/>
            <p:nvPr/>
          </p:nvSpPr>
          <p:spPr>
            <a:xfrm>
              <a:off x="112785" y="0"/>
              <a:ext cx="65622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5" name="Triangle"/>
            <p:cNvSpPr/>
            <p:nvPr/>
          </p:nvSpPr>
          <p:spPr>
            <a:xfrm>
              <a:off x="0" y="0"/>
              <a:ext cx="65621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46" name="Shape"/>
            <p:cNvSpPr/>
            <p:nvPr/>
          </p:nvSpPr>
          <p:spPr>
            <a:xfrm>
              <a:off x="60494" y="57370"/>
              <a:ext cx="70749" cy="10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</p:grpSp>
      <p:sp>
        <p:nvSpPr>
          <p:cNvPr id="48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solidFill>
                  <a:srgbClr val="E1E4E6"/>
                </a:solidFill>
                <a:uFill>
                  <a:solidFill>
                    <a:srgbClr val="E1E4E6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304720" y="990600"/>
            <a:ext cx="11579385" cy="5181600"/>
          </a:xfrm>
          <a:prstGeom prst="rect">
            <a:avLst/>
          </a:prstGeom>
          <a:ln>
            <a:round/>
          </a:ln>
        </p:spPr>
        <p:txBody>
          <a:bodyPr lIns="50800" tIns="50800" rIns="50800" bIns="50800"/>
          <a:lstStyle>
            <a:lvl1pPr marL="275852" indent="-275852" defTabSz="1088291">
              <a:spcBef>
                <a:spcPts val="7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  <a:lvl2pPr marL="551703" indent="-275852" defTabSz="1088291">
              <a:spcBef>
                <a:spcPts val="7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2pPr>
            <a:lvl3pPr marL="751978" indent="-200275" defTabSz="1088291">
              <a:spcBef>
                <a:spcPts val="7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3pPr>
            <a:lvl4pPr marL="950366" indent="-198387" defTabSz="1088291">
              <a:spcBef>
                <a:spcPts val="7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4pPr>
            <a:lvl5pPr marL="1088290" indent="-137925" defTabSz="1088291">
              <a:spcBef>
                <a:spcPts val="700"/>
              </a:spcBef>
              <a:buClr>
                <a:srgbClr val="FDBD42"/>
              </a:buClr>
              <a:buSzPct val="70000"/>
              <a:buChar char=""/>
              <a:defRPr sz="1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"/>
          <p:cNvSpPr/>
          <p:nvPr/>
        </p:nvSpPr>
        <p:spPr>
          <a:xfrm>
            <a:off x="0" y="0"/>
            <a:ext cx="12201525" cy="77946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58" name="Rectangle"/>
          <p:cNvSpPr/>
          <p:nvPr/>
        </p:nvSpPr>
        <p:spPr>
          <a:xfrm>
            <a:off x="0" y="6442076"/>
            <a:ext cx="12201525" cy="415926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59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© 2013 Adobe Systems Incorporated.  All Rights Reserved.  </a:t>
            </a:r>
          </a:p>
        </p:txBody>
      </p:sp>
      <p:grpSp>
        <p:nvGrpSpPr>
          <p:cNvPr id="68" name="Group"/>
          <p:cNvGrpSpPr/>
          <p:nvPr/>
        </p:nvGrpSpPr>
        <p:grpSpPr>
          <a:xfrm>
            <a:off x="11708889" y="6531902"/>
            <a:ext cx="178409" cy="244853"/>
            <a:chOff x="0" y="0"/>
            <a:chExt cx="178407" cy="244852"/>
          </a:xfrm>
        </p:grpSpPr>
        <p:sp>
          <p:nvSpPr>
            <p:cNvPr id="60" name="Shape"/>
            <p:cNvSpPr/>
            <p:nvPr/>
          </p:nvSpPr>
          <p:spPr>
            <a:xfrm>
              <a:off x="2051" y="187481"/>
              <a:ext cx="34861" cy="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1" name="Shape"/>
            <p:cNvSpPr/>
            <p:nvPr/>
          </p:nvSpPr>
          <p:spPr>
            <a:xfrm>
              <a:off x="39988" y="186456"/>
              <a:ext cx="30761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2" name="Shape"/>
            <p:cNvSpPr/>
            <p:nvPr/>
          </p:nvSpPr>
          <p:spPr>
            <a:xfrm>
              <a:off x="75874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3" name="Shape"/>
            <p:cNvSpPr/>
            <p:nvPr/>
          </p:nvSpPr>
          <p:spPr>
            <a:xfrm>
              <a:off x="112785" y="186456"/>
              <a:ext cx="29735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4" name="Shape"/>
            <p:cNvSpPr/>
            <p:nvPr/>
          </p:nvSpPr>
          <p:spPr>
            <a:xfrm>
              <a:off x="148673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5" name="Triangle"/>
            <p:cNvSpPr/>
            <p:nvPr/>
          </p:nvSpPr>
          <p:spPr>
            <a:xfrm>
              <a:off x="112785" y="0"/>
              <a:ext cx="65622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6" name="Triangle"/>
            <p:cNvSpPr/>
            <p:nvPr/>
          </p:nvSpPr>
          <p:spPr>
            <a:xfrm>
              <a:off x="0" y="0"/>
              <a:ext cx="65621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67" name="Shape"/>
            <p:cNvSpPr/>
            <p:nvPr/>
          </p:nvSpPr>
          <p:spPr>
            <a:xfrm>
              <a:off x="60494" y="57370"/>
              <a:ext cx="70749" cy="10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</p:grpSp>
      <p:sp>
        <p:nvSpPr>
          <p:cNvPr id="69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solidFill>
                  <a:srgbClr val="E1E4E6"/>
                </a:solidFill>
                <a:uFill>
                  <a:solidFill>
                    <a:srgbClr val="E1E4E6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0"/>
            <a:ext cx="12201525" cy="77946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78" name="Rectangle"/>
          <p:cNvSpPr/>
          <p:nvPr/>
        </p:nvSpPr>
        <p:spPr>
          <a:xfrm>
            <a:off x="0" y="6442076"/>
            <a:ext cx="12201525" cy="415926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79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© 2013 Adobe Systems Incorporated.  All Rights Reserved.  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11708889" y="6531902"/>
            <a:ext cx="178409" cy="244853"/>
            <a:chOff x="0" y="0"/>
            <a:chExt cx="178407" cy="244852"/>
          </a:xfrm>
        </p:grpSpPr>
        <p:sp>
          <p:nvSpPr>
            <p:cNvPr id="80" name="Shape"/>
            <p:cNvSpPr/>
            <p:nvPr/>
          </p:nvSpPr>
          <p:spPr>
            <a:xfrm>
              <a:off x="2051" y="187481"/>
              <a:ext cx="34861" cy="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1" name="Shape"/>
            <p:cNvSpPr/>
            <p:nvPr/>
          </p:nvSpPr>
          <p:spPr>
            <a:xfrm>
              <a:off x="39988" y="186456"/>
              <a:ext cx="30761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2" name="Shape"/>
            <p:cNvSpPr/>
            <p:nvPr/>
          </p:nvSpPr>
          <p:spPr>
            <a:xfrm>
              <a:off x="75874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3" name="Shape"/>
            <p:cNvSpPr/>
            <p:nvPr/>
          </p:nvSpPr>
          <p:spPr>
            <a:xfrm>
              <a:off x="112785" y="186456"/>
              <a:ext cx="29735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4" name="Shape"/>
            <p:cNvSpPr/>
            <p:nvPr/>
          </p:nvSpPr>
          <p:spPr>
            <a:xfrm>
              <a:off x="148673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5" name="Triangle"/>
            <p:cNvSpPr/>
            <p:nvPr/>
          </p:nvSpPr>
          <p:spPr>
            <a:xfrm>
              <a:off x="112785" y="0"/>
              <a:ext cx="65622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6" name="Triangle"/>
            <p:cNvSpPr/>
            <p:nvPr/>
          </p:nvSpPr>
          <p:spPr>
            <a:xfrm>
              <a:off x="0" y="0"/>
              <a:ext cx="65621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87" name="Shape"/>
            <p:cNvSpPr/>
            <p:nvPr/>
          </p:nvSpPr>
          <p:spPr>
            <a:xfrm>
              <a:off x="60494" y="57370"/>
              <a:ext cx="70749" cy="10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</p:grpSp>
      <p:sp>
        <p:nvSpPr>
          <p:cNvPr id="89" name="Rectangle"/>
          <p:cNvSpPr/>
          <p:nvPr/>
        </p:nvSpPr>
        <p:spPr>
          <a:xfrm>
            <a:off x="0" y="742950"/>
            <a:ext cx="12201525" cy="569912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solidFill>
                  <a:srgbClr val="E1E4E6"/>
                </a:solidFill>
                <a:uFill>
                  <a:solidFill>
                    <a:srgbClr val="E1E4E6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"/>
          <p:cNvSpPr/>
          <p:nvPr/>
        </p:nvSpPr>
        <p:spPr>
          <a:xfrm>
            <a:off x="0" y="0"/>
            <a:ext cx="12201525" cy="779465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99" name="Rectangle"/>
          <p:cNvSpPr/>
          <p:nvPr/>
        </p:nvSpPr>
        <p:spPr>
          <a:xfrm>
            <a:off x="0" y="6442076"/>
            <a:ext cx="12201525" cy="415926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0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© 2013 Adobe Systems Incorporated.  All Rights Reserved.  </a:t>
            </a:r>
          </a:p>
        </p:txBody>
      </p:sp>
      <p:grpSp>
        <p:nvGrpSpPr>
          <p:cNvPr id="109" name="Group"/>
          <p:cNvGrpSpPr/>
          <p:nvPr/>
        </p:nvGrpSpPr>
        <p:grpSpPr>
          <a:xfrm>
            <a:off x="11708889" y="6531902"/>
            <a:ext cx="178409" cy="244853"/>
            <a:chOff x="0" y="0"/>
            <a:chExt cx="178407" cy="244852"/>
          </a:xfrm>
        </p:grpSpPr>
        <p:sp>
          <p:nvSpPr>
            <p:cNvPr id="101" name="Shape"/>
            <p:cNvSpPr/>
            <p:nvPr/>
          </p:nvSpPr>
          <p:spPr>
            <a:xfrm>
              <a:off x="2051" y="187481"/>
              <a:ext cx="34861" cy="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2" name="Shape"/>
            <p:cNvSpPr/>
            <p:nvPr/>
          </p:nvSpPr>
          <p:spPr>
            <a:xfrm>
              <a:off x="39988" y="186456"/>
              <a:ext cx="30761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3" name="Shape"/>
            <p:cNvSpPr/>
            <p:nvPr/>
          </p:nvSpPr>
          <p:spPr>
            <a:xfrm>
              <a:off x="75874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4" name="Shape"/>
            <p:cNvSpPr/>
            <p:nvPr/>
          </p:nvSpPr>
          <p:spPr>
            <a:xfrm>
              <a:off x="112785" y="186456"/>
              <a:ext cx="29735" cy="5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5" name="Shape"/>
            <p:cNvSpPr/>
            <p:nvPr/>
          </p:nvSpPr>
          <p:spPr>
            <a:xfrm>
              <a:off x="148673" y="202848"/>
              <a:ext cx="29735" cy="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6" name="Triangle"/>
            <p:cNvSpPr/>
            <p:nvPr/>
          </p:nvSpPr>
          <p:spPr>
            <a:xfrm>
              <a:off x="112785" y="0"/>
              <a:ext cx="65622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7" name="Triangle"/>
            <p:cNvSpPr/>
            <p:nvPr/>
          </p:nvSpPr>
          <p:spPr>
            <a:xfrm>
              <a:off x="0" y="0"/>
              <a:ext cx="65621" cy="15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  <p:sp>
          <p:nvSpPr>
            <p:cNvPr id="108" name="Shape"/>
            <p:cNvSpPr/>
            <p:nvPr/>
          </p:nvSpPr>
          <p:spPr>
            <a:xfrm>
              <a:off x="60494" y="57370"/>
              <a:ext cx="70749" cy="10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Adobe Clean"/>
                </a:defRPr>
              </a:pPr>
            </a:p>
          </p:txBody>
        </p:sp>
      </p:grpSp>
      <p:sp>
        <p:nvSpPr>
          <p:cNvPr id="110" name="Rectangle"/>
          <p:cNvSpPr/>
          <p:nvPr/>
        </p:nvSpPr>
        <p:spPr>
          <a:xfrm>
            <a:off x="0" y="742950"/>
            <a:ext cx="12201525" cy="5699125"/>
          </a:xfrm>
          <a:prstGeom prst="rect">
            <a:avLst/>
          </a:prstGeom>
          <a:solidFill>
            <a:srgbClr val="000000"/>
          </a:solidFill>
          <a:ln w="25400"/>
        </p:spPr>
        <p:txBody>
          <a:bodyPr lIns="50800" tIns="50800" rIns="50800" bIns="508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11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solidFill>
                  <a:srgbClr val="E1E4E6"/>
                </a:solidFill>
                <a:uFill>
                  <a:solidFill>
                    <a:srgbClr val="E1E4E6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PRINT ONL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/>
            </a:pPr>
            <a:r>
              <a:rPr sz="700"/>
              <a:t>© 2013 Adobe Systems Incorporated.  All Rights Reserved.  </a:t>
            </a:r>
          </a:p>
        </p:txBody>
      </p:sp>
      <p:pic>
        <p:nvPicPr>
          <p:cNvPr id="12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184" y="0"/>
            <a:ext cx="365031" cy="611642"/>
          </a:xfrm>
          <a:prstGeom prst="rect">
            <a:avLst/>
          </a:prstGeom>
          <a:ln w="12700"/>
        </p:spPr>
      </p:pic>
      <p:pic>
        <p:nvPicPr>
          <p:cNvPr id="121" name="Adobe_Red-3_crop16x9.png" descr="Adobe_Red-3_crop16x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2463800"/>
            <a:ext cx="12192001" cy="3977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Text"/>
          <p:cNvSpPr txBox="1"/>
          <p:nvPr>
            <p:ph type="title"/>
          </p:nvPr>
        </p:nvSpPr>
        <p:spPr>
          <a:xfrm>
            <a:off x="641181" y="1487057"/>
            <a:ext cx="10918222" cy="446277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 defTabSz="1088291">
              <a:defRPr sz="2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641181" y="1890010"/>
            <a:ext cx="10918222" cy="328296"/>
          </a:xfrm>
          <a:prstGeom prst="rect">
            <a:avLst/>
          </a:prstGeom>
          <a:ln>
            <a:round/>
          </a:ln>
        </p:spPr>
        <p:txBody>
          <a:bodyPr/>
          <a:lstStyle>
            <a:lvl1pPr marL="0" indent="0" defTabSz="1088291">
              <a:spcBef>
                <a:spcPts val="700"/>
              </a:spcBef>
              <a:buClr>
                <a:srgbClr val="FDBD42"/>
              </a:buClr>
              <a:defRPr sz="21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  <a:lvl2pPr marL="544144" indent="0" algn="ctr" defTabSz="1088291">
              <a:spcBef>
                <a:spcPts val="700"/>
              </a:spcBef>
              <a:buClr>
                <a:srgbClr val="FDBD42"/>
              </a:buClr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2pPr>
            <a:lvl3pPr marL="1088291" indent="0" algn="ctr" defTabSz="1088291">
              <a:spcBef>
                <a:spcPts val="700"/>
              </a:spcBef>
              <a:buClr>
                <a:srgbClr val="FDBD42"/>
              </a:buClr>
              <a:defRPr sz="1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3pPr>
            <a:lvl4pPr marL="1632436" indent="0" algn="ctr" defTabSz="1088291">
              <a:spcBef>
                <a:spcPts val="700"/>
              </a:spcBef>
              <a:buClr>
                <a:srgbClr val="FDBD42"/>
              </a:buClr>
              <a:defRPr sz="1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4pPr>
            <a:lvl5pPr marL="2176580" indent="0" algn="ctr" defTabSz="1088291">
              <a:spcBef>
                <a:spcPts val="700"/>
              </a:spcBef>
              <a:buClr>
                <a:srgbClr val="FDBD42"/>
              </a:buClr>
              <a:defRPr sz="1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PRINT ONLY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/>
            </a:pPr>
            <a:r>
              <a:rPr sz="700"/>
              <a:t>© 2013 Adobe Systems Incorporated.  All Rights Reserved.  </a:t>
            </a:r>
          </a:p>
        </p:txBody>
      </p:sp>
      <p:pic>
        <p:nvPicPr>
          <p:cNvPr id="132" name="adobe_logo_x.png" descr="adobe_logo_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7713" y="6526202"/>
            <a:ext cx="203201" cy="25559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idx="1"/>
          </p:nvPr>
        </p:nvSpPr>
        <p:spPr>
          <a:xfrm>
            <a:off x="304720" y="990600"/>
            <a:ext cx="11579385" cy="5181600"/>
          </a:xfrm>
          <a:prstGeom prst="rect">
            <a:avLst/>
          </a:prstGeom>
          <a:ln>
            <a:round/>
          </a:ln>
        </p:spPr>
        <p:txBody>
          <a:bodyPr lIns="50800" tIns="50800" rIns="50800" bIns="50800"/>
          <a:lstStyle>
            <a:lvl1pPr marL="275852" indent="-275852" defTabSz="1088291">
              <a:spcBef>
                <a:spcPts val="700"/>
              </a:spcBef>
              <a:buClr>
                <a:srgbClr val="92929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  <a:lvl2pPr marL="551703" indent="-275852" defTabSz="1088291">
              <a:spcBef>
                <a:spcPts val="700"/>
              </a:spcBef>
              <a:buClr>
                <a:srgbClr val="92929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2pPr>
            <a:lvl3pPr marL="751978" indent="-200275" defTabSz="1088291">
              <a:spcBef>
                <a:spcPts val="700"/>
              </a:spcBef>
              <a:buClr>
                <a:srgbClr val="92929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3pPr>
            <a:lvl4pPr marL="950366" indent="-198387" defTabSz="1088291">
              <a:spcBef>
                <a:spcPts val="700"/>
              </a:spcBef>
              <a:buClr>
                <a:srgbClr val="92929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4pPr>
            <a:lvl5pPr marL="1088290" indent="-137925" defTabSz="1088291">
              <a:spcBef>
                <a:spcPts val="700"/>
              </a:spcBef>
              <a:buClr>
                <a:srgbClr val="929292"/>
              </a:buClr>
              <a:buSzPct val="70000"/>
              <a:buChar char=""/>
              <a:defRPr sz="1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dobe Wide PRINT 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3 Adobe Systems Incorporated.  All Rights Reserved."/>
          <p:cNvSpPr txBox="1"/>
          <p:nvPr/>
        </p:nvSpPr>
        <p:spPr>
          <a:xfrm>
            <a:off x="304719" y="6467961"/>
            <a:ext cx="5194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buClr>
                <a:srgbClr val="FFFFFF"/>
              </a:buClr>
              <a:defRPr sz="7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 sz="1800"/>
            </a:pPr>
            <a:r>
              <a:rPr sz="700"/>
              <a:t>© 2013 Adobe Systems Incorporated.  All Rights Reserved. </a:t>
            </a:r>
          </a:p>
        </p:txBody>
      </p:sp>
      <p:pic>
        <p:nvPicPr>
          <p:cNvPr id="143" name="adobe_logo_x.png" descr="adobe_logo_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7713" y="6526202"/>
            <a:ext cx="203201" cy="25559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tle Text"/>
          <p:cNvSpPr txBox="1"/>
          <p:nvPr>
            <p:ph type="title"/>
          </p:nvPr>
        </p:nvSpPr>
        <p:spPr>
          <a:xfrm>
            <a:off x="304720" y="0"/>
            <a:ext cx="11579385" cy="779463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1088291">
              <a:defRPr sz="2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ln>
            <a:round/>
          </a:ln>
        </p:spPr>
        <p:txBody>
          <a:bodyPr anchor="ctr"/>
          <a:lstStyle>
            <a:lvl1pPr defTabSz="914400">
              <a:defRPr sz="800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"/>
          <p:cNvSpPr txBox="1"/>
          <p:nvPr>
            <p:ph type="body" sz="quarter" idx="21"/>
          </p:nvPr>
        </p:nvSpPr>
        <p:spPr>
          <a:xfrm>
            <a:off x="457200" y="1092200"/>
            <a:ext cx="11214100" cy="190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/>
          </a:lstStyle>
          <a:p>
            <a:pPr/>
            <a:r>
              <a:t>Text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181100" y="177800"/>
            <a:ext cx="97917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69900" y="1092200"/>
            <a:ext cx="11214100" cy="50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949950" y="6489700"/>
            <a:ext cx="266700" cy="279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1pPr>
      <a:lvl2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2pPr>
      <a:lvl3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3pPr>
      <a:lvl4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4pPr>
      <a:lvl5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5pPr>
      <a:lvl6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6pPr>
      <a:lvl7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7pPr>
      <a:lvl8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8pPr>
      <a:lvl9pPr marL="8572" marR="0" indent="0" algn="l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Monaco"/>
        </a:defRPr>
      </a:lvl9pPr>
    </p:bodyStyle>
    <p:otherStyle>
      <a:lvl1pPr marL="0" marR="0" indent="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406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" Target="slide58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slide" Target="slide10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slide" Target="slide10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slide" Target="slide10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ean Parent  |  Principal Scientis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Sean Parent</a:t>
            </a:r>
            <a:r>
              <a:t>  |  </a:t>
            </a:r>
            <a:r>
              <a:t>Principal Scientist</a:t>
            </a:r>
          </a:p>
        </p:txBody>
      </p:sp>
      <p:sp>
        <p:nvSpPr>
          <p:cNvPr id="193" name="3 Goals for Better Cod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Goals for Better Code</a:t>
            </a:r>
          </a:p>
        </p:txBody>
      </p:sp>
      <p:pic>
        <p:nvPicPr>
          <p:cNvPr id="1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1310" t="33964" r="754" b="34084"/>
          <a:stretch>
            <a:fillRect/>
          </a:stretch>
        </p:blipFill>
        <p:spPr>
          <a:xfrm>
            <a:off x="0" y="2465471"/>
            <a:ext cx="12188953" cy="3976605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4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289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5100" y="2070100"/>
            <a:ext cx="6223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otate(f, l, p);"/>
          <p:cNvSpPr txBox="1"/>
          <p:nvPr/>
        </p:nvSpPr>
        <p:spPr>
          <a:xfrm>
            <a:off x="3962400" y="1536700"/>
            <a:ext cx="3407284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     </a:t>
            </a:r>
            <a:r>
              <a:t>rotate(f, l, p);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213616 0.031164 0.215696 0.100000 C 0.217969 0.175246 0.089404 0.165828 0.000000 0.166667" origin="layout" pathEditMode="relative">
                                      <p:cBhvr>
                                        <p:cTn id="6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33333" origin="layout" pathEditMode="relative">
                                      <p:cBhvr>
                                        <p:cTn id="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3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Locality of R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Locality of Reasoning</a:t>
            </a:r>
          </a:p>
        </p:txBody>
      </p:sp>
      <p:sp>
        <p:nvSpPr>
          <p:cNvPr id="85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855" name="Easier to reason abo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spcBef>
                <a:spcPts val="1200"/>
              </a:spcBef>
            </a:pPr>
            <a:r>
              <a:t>Easier to reason about</a:t>
            </a:r>
          </a:p>
          <a:p>
            <a:pPr>
              <a:spcBef>
                <a:spcPts val="1200"/>
              </a:spcBef>
            </a:pPr>
            <a:r>
              <a:t>Composable</a:t>
            </a:r>
          </a:p>
          <a:p>
            <a:pPr>
              <a:spcBef>
                <a:spcPts val="1200"/>
              </a:spcBef>
            </a:pPr>
            <a:r>
              <a:t>General</a:t>
            </a:r>
          </a:p>
          <a:p>
            <a:pPr>
              <a:spcBef>
                <a:spcPts val="1200"/>
              </a:spcBef>
            </a:pPr>
            <a:r>
              <a:t>Correct</a:t>
            </a:r>
          </a:p>
          <a:p>
            <a:pPr>
              <a:spcBef>
                <a:spcPts val="1200"/>
              </a:spcBef>
            </a:pPr>
            <a:r>
              <a:t>Efficient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Rectangle"/>
          <p:cNvSpPr/>
          <p:nvPr/>
        </p:nvSpPr>
        <p:spPr>
          <a:xfrm>
            <a:off x="-2" y="0"/>
            <a:ext cx="12201526" cy="6858000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grpSp>
        <p:nvGrpSpPr>
          <p:cNvPr id="869" name="Group"/>
          <p:cNvGrpSpPr/>
          <p:nvPr/>
        </p:nvGrpSpPr>
        <p:grpSpPr>
          <a:xfrm>
            <a:off x="5322288" y="2449522"/>
            <a:ext cx="1544241" cy="1940392"/>
            <a:chOff x="0" y="0"/>
            <a:chExt cx="1544240" cy="1940391"/>
          </a:xfrm>
        </p:grpSpPr>
        <p:sp>
          <p:nvSpPr>
            <p:cNvPr id="860" name="Shape"/>
            <p:cNvSpPr/>
            <p:nvPr/>
          </p:nvSpPr>
          <p:spPr>
            <a:xfrm>
              <a:off x="16258" y="1485742"/>
              <a:ext cx="276335" cy="45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1" name="Shape"/>
            <p:cNvSpPr/>
            <p:nvPr/>
          </p:nvSpPr>
          <p:spPr>
            <a:xfrm>
              <a:off x="316977" y="1477620"/>
              <a:ext cx="243829" cy="46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2" name="Shape"/>
            <p:cNvSpPr/>
            <p:nvPr/>
          </p:nvSpPr>
          <p:spPr>
            <a:xfrm>
              <a:off x="601447" y="1607517"/>
              <a:ext cx="235700" cy="33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3" name="Shape"/>
            <p:cNvSpPr/>
            <p:nvPr/>
          </p:nvSpPr>
          <p:spPr>
            <a:xfrm>
              <a:off x="894030" y="1477620"/>
              <a:ext cx="235700" cy="46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4" name="Shape"/>
            <p:cNvSpPr/>
            <p:nvPr/>
          </p:nvSpPr>
          <p:spPr>
            <a:xfrm>
              <a:off x="1178503" y="1607517"/>
              <a:ext cx="235700" cy="33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5" name="Triangle"/>
            <p:cNvSpPr/>
            <p:nvPr/>
          </p:nvSpPr>
          <p:spPr>
            <a:xfrm>
              <a:off x="894029" y="0"/>
              <a:ext cx="520163" cy="12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6" name="Triangle"/>
            <p:cNvSpPr/>
            <p:nvPr/>
          </p:nvSpPr>
          <p:spPr>
            <a:xfrm>
              <a:off x="0" y="0"/>
              <a:ext cx="520163" cy="12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7" name="Shape"/>
            <p:cNvSpPr/>
            <p:nvPr/>
          </p:nvSpPr>
          <p:spPr>
            <a:xfrm>
              <a:off x="479530" y="454647"/>
              <a:ext cx="560806" cy="79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8" name="Shape"/>
            <p:cNvSpPr/>
            <p:nvPr/>
          </p:nvSpPr>
          <p:spPr>
            <a:xfrm>
              <a:off x="1446704" y="4"/>
              <a:ext cx="97537" cy="9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0800" y="0"/>
                  </a:lnTo>
                  <a:lnTo>
                    <a:pt x="13200" y="0"/>
                  </a:lnTo>
                  <a:lnTo>
                    <a:pt x="15000" y="600"/>
                  </a:lnTo>
                  <a:lnTo>
                    <a:pt x="16800" y="1800"/>
                  </a:lnTo>
                  <a:lnTo>
                    <a:pt x="18600" y="3000"/>
                  </a:lnTo>
                  <a:lnTo>
                    <a:pt x="19800" y="4800"/>
                  </a:lnTo>
                  <a:lnTo>
                    <a:pt x="21000" y="6600"/>
                  </a:lnTo>
                  <a:lnTo>
                    <a:pt x="21600" y="8400"/>
                  </a:lnTo>
                  <a:lnTo>
                    <a:pt x="21600" y="10800"/>
                  </a:lnTo>
                  <a:lnTo>
                    <a:pt x="21600" y="12600"/>
                  </a:lnTo>
                  <a:lnTo>
                    <a:pt x="21000" y="15000"/>
                  </a:lnTo>
                  <a:lnTo>
                    <a:pt x="19800" y="16800"/>
                  </a:lnTo>
                  <a:lnTo>
                    <a:pt x="18600" y="18600"/>
                  </a:lnTo>
                  <a:lnTo>
                    <a:pt x="16800" y="19800"/>
                  </a:lnTo>
                  <a:lnTo>
                    <a:pt x="15000" y="20400"/>
                  </a:lnTo>
                  <a:lnTo>
                    <a:pt x="13200" y="21000"/>
                  </a:lnTo>
                  <a:lnTo>
                    <a:pt x="10800" y="21600"/>
                  </a:lnTo>
                  <a:lnTo>
                    <a:pt x="8400" y="21000"/>
                  </a:lnTo>
                  <a:lnTo>
                    <a:pt x="6600" y="20400"/>
                  </a:lnTo>
                  <a:lnTo>
                    <a:pt x="4800" y="19800"/>
                  </a:lnTo>
                  <a:lnTo>
                    <a:pt x="3000" y="18600"/>
                  </a:lnTo>
                  <a:lnTo>
                    <a:pt x="1800" y="16800"/>
                  </a:lnTo>
                  <a:lnTo>
                    <a:pt x="600" y="15000"/>
                  </a:lnTo>
                  <a:lnTo>
                    <a:pt x="0" y="12600"/>
                  </a:lnTo>
                  <a:lnTo>
                    <a:pt x="0" y="10800"/>
                  </a:lnTo>
                  <a:lnTo>
                    <a:pt x="0" y="8400"/>
                  </a:lnTo>
                  <a:lnTo>
                    <a:pt x="600" y="6600"/>
                  </a:lnTo>
                  <a:lnTo>
                    <a:pt x="1800" y="4800"/>
                  </a:lnTo>
                  <a:lnTo>
                    <a:pt x="3000" y="3000"/>
                  </a:lnTo>
                  <a:lnTo>
                    <a:pt x="4800" y="1800"/>
                  </a:lnTo>
                  <a:lnTo>
                    <a:pt x="6600" y="600"/>
                  </a:lnTo>
                  <a:lnTo>
                    <a:pt x="8400" y="0"/>
                  </a:lnTo>
                  <a:lnTo>
                    <a:pt x="10800" y="0"/>
                  </a:lnTo>
                  <a:close/>
                  <a:moveTo>
                    <a:pt x="10800" y="1800"/>
                  </a:moveTo>
                  <a:lnTo>
                    <a:pt x="10800" y="1800"/>
                  </a:lnTo>
                  <a:lnTo>
                    <a:pt x="9000" y="1800"/>
                  </a:lnTo>
                  <a:lnTo>
                    <a:pt x="7800" y="2400"/>
                  </a:lnTo>
                  <a:lnTo>
                    <a:pt x="4800" y="4200"/>
                  </a:lnTo>
                  <a:lnTo>
                    <a:pt x="3000" y="7200"/>
                  </a:lnTo>
                  <a:lnTo>
                    <a:pt x="2400" y="10800"/>
                  </a:lnTo>
                  <a:lnTo>
                    <a:pt x="3000" y="14400"/>
                  </a:lnTo>
                  <a:lnTo>
                    <a:pt x="4800" y="16800"/>
                  </a:lnTo>
                  <a:lnTo>
                    <a:pt x="7800" y="19200"/>
                  </a:lnTo>
                  <a:lnTo>
                    <a:pt x="9000" y="19200"/>
                  </a:lnTo>
                  <a:lnTo>
                    <a:pt x="10800" y="19800"/>
                  </a:lnTo>
                  <a:lnTo>
                    <a:pt x="12600" y="19800"/>
                  </a:lnTo>
                  <a:lnTo>
                    <a:pt x="14400" y="19200"/>
                  </a:lnTo>
                  <a:lnTo>
                    <a:pt x="16800" y="16800"/>
                  </a:lnTo>
                  <a:lnTo>
                    <a:pt x="18600" y="14400"/>
                  </a:lnTo>
                  <a:lnTo>
                    <a:pt x="19200" y="10800"/>
                  </a:lnTo>
                  <a:lnTo>
                    <a:pt x="18600" y="7200"/>
                  </a:lnTo>
                  <a:lnTo>
                    <a:pt x="16800" y="4200"/>
                  </a:lnTo>
                  <a:lnTo>
                    <a:pt x="14400" y="2400"/>
                  </a:lnTo>
                  <a:lnTo>
                    <a:pt x="12600" y="1800"/>
                  </a:lnTo>
                  <a:lnTo>
                    <a:pt x="10800" y="1800"/>
                  </a:lnTo>
                  <a:close/>
                  <a:moveTo>
                    <a:pt x="9000" y="16800"/>
                  </a:moveTo>
                  <a:lnTo>
                    <a:pt x="6600" y="16800"/>
                  </a:lnTo>
                  <a:lnTo>
                    <a:pt x="6600" y="4800"/>
                  </a:lnTo>
                  <a:lnTo>
                    <a:pt x="10200" y="4800"/>
                  </a:lnTo>
                  <a:lnTo>
                    <a:pt x="12600" y="4800"/>
                  </a:lnTo>
                  <a:lnTo>
                    <a:pt x="14400" y="5400"/>
                  </a:lnTo>
                  <a:lnTo>
                    <a:pt x="15000" y="6600"/>
                  </a:lnTo>
                  <a:lnTo>
                    <a:pt x="15000" y="8400"/>
                  </a:lnTo>
                  <a:lnTo>
                    <a:pt x="15000" y="9000"/>
                  </a:lnTo>
                  <a:lnTo>
                    <a:pt x="14400" y="10200"/>
                  </a:lnTo>
                  <a:lnTo>
                    <a:pt x="13200" y="10800"/>
                  </a:lnTo>
                  <a:lnTo>
                    <a:pt x="14400" y="12000"/>
                  </a:lnTo>
                  <a:lnTo>
                    <a:pt x="15000" y="13800"/>
                  </a:lnTo>
                  <a:lnTo>
                    <a:pt x="15600" y="16800"/>
                  </a:lnTo>
                  <a:lnTo>
                    <a:pt x="13200" y="16800"/>
                  </a:lnTo>
                  <a:lnTo>
                    <a:pt x="12600" y="13800"/>
                  </a:lnTo>
                  <a:lnTo>
                    <a:pt x="12000" y="12600"/>
                  </a:lnTo>
                  <a:lnTo>
                    <a:pt x="10200" y="12000"/>
                  </a:lnTo>
                  <a:lnTo>
                    <a:pt x="9000" y="12000"/>
                  </a:lnTo>
                  <a:lnTo>
                    <a:pt x="9000" y="16800"/>
                  </a:lnTo>
                  <a:close/>
                  <a:moveTo>
                    <a:pt x="9000" y="10200"/>
                  </a:moveTo>
                  <a:lnTo>
                    <a:pt x="10200" y="10200"/>
                  </a:lnTo>
                  <a:lnTo>
                    <a:pt x="12000" y="9600"/>
                  </a:lnTo>
                  <a:lnTo>
                    <a:pt x="12600" y="9000"/>
                  </a:lnTo>
                  <a:lnTo>
                    <a:pt x="13200" y="8400"/>
                  </a:lnTo>
                  <a:lnTo>
                    <a:pt x="13200" y="7800"/>
                  </a:lnTo>
                  <a:lnTo>
                    <a:pt x="12600" y="6600"/>
                  </a:lnTo>
                  <a:lnTo>
                    <a:pt x="11400" y="6600"/>
                  </a:lnTo>
                  <a:lnTo>
                    <a:pt x="10200" y="6000"/>
                  </a:lnTo>
                  <a:lnTo>
                    <a:pt x="9000" y="6600"/>
                  </a:lnTo>
                  <a:lnTo>
                    <a:pt x="9000" y="102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fast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872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873" name="template &lt;typename I, // I models BidirectionalIterator…"/>
          <p:cNvSpPr txBox="1"/>
          <p:nvPr/>
        </p:nvSpPr>
        <p:spPr>
          <a:xfrm>
            <a:off x="393700" y="1079500"/>
            <a:ext cx="114046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I, </a:t>
            </a:r>
            <a:r>
              <a:t>// I models BidirectionalIterator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S&gt; </a:t>
            </a:r>
            <a:r>
              <a:t>// S models UnaryPredicate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gather(I f, I l, I p, S s) -&gt; pair&lt;I, I&gt;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value_type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iterator_traits&lt;I&gt;::value_type;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stable_partition(f, p, [&amp;](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value_type&amp; x){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!s(x); }),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874" name="not1 is not lambda friendly because of the argument_type requirement…"/>
          <p:cNvSpPr txBox="1"/>
          <p:nvPr/>
        </p:nvSpPr>
        <p:spPr>
          <a:xfrm>
            <a:off x="304800" y="3022600"/>
            <a:ext cx="11569700" cy="3149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08597" indent="-208597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not1</a:t>
            </a:r>
            <a:r>
              <a:t> is not lambda friendly because of the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argument_type</a:t>
            </a:r>
            <a:r>
              <a:t> requirement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With C++ 14 we should be able to express this with a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const auto&amp;</a:t>
            </a:r>
            <a:r>
              <a:t> argument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Perhaps with a fixed </a:t>
            </a:r>
            <a:r>
              <a:rPr sz="1600">
                <a:latin typeface="Menlo Regular"/>
                <a:ea typeface="Menlo Regular"/>
                <a:cs typeface="Menlo Regular"/>
                <a:sym typeface="Menlo Regular"/>
              </a:rPr>
              <a:t>not1</a:t>
            </a:r>
            <a:r>
              <a:t> or </a:t>
            </a:r>
            <a:r>
              <a:rPr sz="1600">
                <a:latin typeface="Menlo Regular"/>
                <a:ea typeface="Menlo Regular"/>
                <a:cs typeface="Menlo Regular"/>
                <a:sym typeface="Menlo Regular"/>
              </a:rPr>
              <a:t>!bind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The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BidirectionalIterator</a:t>
            </a:r>
            <a:r>
              <a:t> requirement should be weakened to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ForwardIterator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See SGI STL for an implementation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The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gather()</a:t>
            </a:r>
            <a:r>
              <a:t> function was developed with Marshall Clow and is in Boost</a:t>
            </a:r>
          </a:p>
        </p:txBody>
      </p:sp>
      <p:pic>
        <p:nvPicPr>
          <p:cNvPr id="87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6800" y="901700"/>
            <a:ext cx="1246310" cy="1028700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" invalidUrl="" action="ppaction://hlinkshowjump?jump=lastslideviewed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lastslideviewed" tgtFrame="" tooltip="" history="1" highlightClick="0" endSnd="0"/>
              </a:rP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5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// For illustration only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For illustration only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group {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F&gt;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async(F&amp;&amp; f) {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(bind([then](F&amp; f){ f(); },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::forward&lt;F&gt;(f))).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F&gt;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then(F&amp;&amp; f)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-&gt;</a:t>
            </a:r>
            <a:r>
              <a:rPr>
                <a:solidFill>
                  <a:srgbClr val="4F8187"/>
                </a:solidFill>
              </a:rPr>
              <a:t>f_</a:t>
            </a:r>
            <a:r>
              <a:t> = forward&lt;F&gt;(f);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.</a:t>
            </a:r>
            <a:r>
              <a:rPr>
                <a:solidFill>
                  <a:srgbClr val="3D1D81"/>
                </a:solidFill>
              </a:rPr>
              <a:t>reset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</a:t>
            </a:r>
            <a:r>
              <a:rPr>
                <a:solidFill>
                  <a:srgbClr val="3D1D81"/>
                </a:solidFill>
              </a:rPr>
              <a:t>bind</a:t>
            </a:r>
            <a:r>
              <a:t>(</a:t>
            </a:r>
            <a:r>
              <a:rPr>
                <a:solidFill>
                  <a:srgbClr val="3D1D81"/>
                </a:solidFill>
              </a:rPr>
              <a:t>move</a:t>
            </a:r>
            <a:r>
              <a:t>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function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()&gt;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packaged</a:t>
            </a:r>
            <a:r>
              <a:t>&gt; then_ = make_shared&lt;packaged&gt;();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8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int main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group</a:t>
            </a:r>
            <a:r>
              <a:rPr>
                <a:solidFill>
                  <a:srgbClr val="000000"/>
                </a:solidFill>
              </a:rPr>
              <a:t> g;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g.</a:t>
            </a:r>
            <a:r>
              <a:rPr>
                <a:solidFill>
                  <a:srgbClr val="31595D"/>
                </a:solidFill>
              </a:rPr>
              <a:t>async</a:t>
            </a:r>
            <a:r>
              <a:t>([]() { 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"task 1"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g.</a:t>
            </a:r>
            <a:r>
              <a:rPr>
                <a:solidFill>
                  <a:srgbClr val="31595D"/>
                </a:solidFill>
              </a:rPr>
              <a:t>async</a:t>
            </a:r>
            <a:r>
              <a:t>([]() { 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"task 2"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g.</a:t>
            </a:r>
            <a:r>
              <a:rPr>
                <a:solidFill>
                  <a:srgbClr val="31595D"/>
                </a:solidFill>
              </a:rPr>
              <a:t>then</a:t>
            </a:r>
            <a:r>
              <a:t>([=](){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"done!"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885" name="Group"/>
          <p:cNvGrpSpPr/>
          <p:nvPr/>
        </p:nvGrpSpPr>
        <p:grpSpPr>
          <a:xfrm>
            <a:off x="368300" y="6311900"/>
            <a:ext cx="8407400" cy="2603500"/>
            <a:chOff x="0" y="0"/>
            <a:chExt cx="8407400" cy="2603500"/>
          </a:xfrm>
        </p:grpSpPr>
        <p:sp>
          <p:nvSpPr>
            <p:cNvPr id="883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884" name="Rounded Rectangle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8572" algn="l" defTabSz="317500">
                <a:tabLst>
                  <a:tab pos="254000" algn="l"/>
                </a:tabLst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  <p:sp>
        <p:nvSpPr>
          <p:cNvPr id="886" name="task 2…"/>
          <p:cNvSpPr txBox="1"/>
          <p:nvPr/>
        </p:nvSpPr>
        <p:spPr>
          <a:xfrm>
            <a:off x="368300" y="4946650"/>
            <a:ext cx="892853" cy="123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task 2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task 1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done!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10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2" grpId="1"/>
      <p:bldP build="p" bldLvl="5" animBg="1" rev="0" advAuto="0" spid="886" grpId="3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// For illustration only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For illustration only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group {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8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lass group {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group {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ublic: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emplate &lt;typename F, typename ...Args&g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auto async(F&amp;&amp; f, Args&amp;&amp;... args)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5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700" y="213995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700" y="32766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9700" y="21590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700" y="30480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700" y="4191000"/>
            <a:ext cx="1193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190023 -0.001034 0.190386 -0.090748 C 0.190691 -0.166054 0.089404 -0.168171 0.000000 -0.167332" origin="layout" pathEditMode="relative">
                                      <p:cBhvr>
                                        <p:cTn id="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2943" origin="layout" pathEditMode="relative">
                                      <p:cBhvr>
                                        <p:cTn id="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3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-&gt; future&lt;typename result_of&lt;F (Args...)&gt;::type&g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{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using result_type = typename std::result_of&lt;F (Args...)&gt;::type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using packaged_type = std::packaged_task&lt;result_type ()&gt;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auto p = packaged_type(forward&lt;F&gt;(f), forward&lt;Args&gt;(args)...)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auto p = packaged_type(forward&lt;F&gt;(f), forward&lt;Args&gt;(args)...)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auto result = p.get_future()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auto then = then_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auto then = then_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 =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hread(bind([then](packaged_type&amp; p){ p(); }, move(p))).detach()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(bind([then](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&amp; p){ p(); }, move(p))).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21463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289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5100" y="2070100"/>
            <a:ext cx="6223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rotate(p, f, l);"/>
          <p:cNvSpPr txBox="1"/>
          <p:nvPr/>
        </p:nvSpPr>
        <p:spPr>
          <a:xfrm>
            <a:off x="3962400" y="1536700"/>
            <a:ext cx="3407284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     </a:t>
            </a:r>
            <a:r>
              <a:t>rotate(p, f, l);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190023 -0.001034 0.190386 -0.090748 C 0.190691 -0.166054 0.089404 -0.168171 0.000000 -0.167332" origin="layout" pathEditMode="relative">
                                      <p:cBhvr>
                                        <p:cTn id="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2943" origin="layout" pathEditMode="relative">
                                      <p:cBhvr>
                                        <p:cTn id="9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3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return resul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return resul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}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emplate &lt;typename F, typename ...Args&g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emplate &lt;typename F, typename ...Args&g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auto then(F&amp;&amp; f, Args&amp;&amp;... args)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then(F&amp;&amp; f, Args&amp;&amp;... args)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-&gt; future&lt;typename result_of&lt;F (Args...)&gt;::type&gt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{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using result_type = typename std::result_of&lt;F (Args...)&gt;::type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using packaged_type = std::packaged_task&lt;result_type ()&gt;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7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5100" y="2070100"/>
            <a:ext cx="6223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if (p &lt; f) rotate(p, f, l);…"/>
          <p:cNvSpPr txBox="1"/>
          <p:nvPr/>
        </p:nvSpPr>
        <p:spPr>
          <a:xfrm>
            <a:off x="3962400" y="1536700"/>
            <a:ext cx="3407284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rotate(p, f, l);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rotate(f, l, p);</a:t>
            </a:r>
          </a:p>
        </p:txBody>
      </p:sp>
      <p:pic>
        <p:nvPicPr>
          <p:cNvPr id="27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auto p = packaged_type(forward&lt;F&gt;(f), forward&lt;Args&gt;(args)...);…"/>
          <p:cNvSpPr txBox="1"/>
          <p:nvPr/>
        </p:nvSpPr>
        <p:spPr>
          <a:xfrm>
            <a:off x="482600" y="10414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(forward&lt;F&gt;(f), forward&lt;Args&gt;(args)...);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p.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then_</a:t>
            </a:r>
            <a:r>
              <a:rPr>
                <a:solidFill>
                  <a:srgbClr val="000000"/>
                </a:solidFill>
              </a:rPr>
              <a:t>-&gt;</a:t>
            </a:r>
            <a:r>
              <a:rPr>
                <a:solidFill>
                  <a:srgbClr val="3D1D81"/>
                </a:solidFill>
              </a:rPr>
              <a:t>reset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packaged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packaged_type</a:t>
            </a:r>
            <a:r>
              <a:rPr>
                <a:solidFill>
                  <a:srgbClr val="000000"/>
                </a:solidFill>
              </a:rPr>
              <a:t>&gt;(move(p)));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then_</a:t>
            </a:r>
            <a:r>
              <a:t> = </a:t>
            </a:r>
            <a:r>
              <a:rPr>
                <a:solidFill>
                  <a:srgbClr val="BB2CA2"/>
                </a:solidFill>
              </a:rPr>
              <a:t>nullptr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any_packaged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~any_packaged()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P&gt;</a:t>
            </a:r>
            <a:endParaRPr>
              <a:solidFill>
                <a:srgbClr val="000000"/>
              </a:solidFill>
            </a:endParaRP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packaged : 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 {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packaged(P&amp;&amp; f) : </a:t>
            </a:r>
            <a:r>
              <a:rPr>
                <a:solidFill>
                  <a:srgbClr val="4F8187"/>
                </a:solidFill>
              </a:rPr>
              <a:t>f_</a:t>
            </a:r>
            <a:r>
              <a:t>(move(f)) {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~packaged() { </a:t>
            </a:r>
            <a:r>
              <a:rPr>
                <a:solidFill>
                  <a:srgbClr val="703DAA"/>
                </a:solidFill>
              </a:rPr>
              <a:t>thread</a:t>
            </a:r>
            <a:r>
              <a:t>(bind(move(</a:t>
            </a:r>
            <a:r>
              <a:rPr>
                <a:solidFill>
                  <a:srgbClr val="4F8187"/>
                </a:solidFill>
              </a:rPr>
              <a:t>f_</a:t>
            </a:r>
            <a:r>
              <a:t>))).</a:t>
            </a:r>
            <a:r>
              <a:rPr>
                <a:solidFill>
                  <a:srgbClr val="3D1D81"/>
                </a:solidFill>
              </a:rPr>
              <a:t>detach</a:t>
            </a:r>
            <a:r>
              <a:t>(); }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 f_;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unique_ptr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any_packaged</a:t>
            </a:r>
            <a:r>
              <a:t>&gt;&gt; then_ = make_shared&lt;unique_ptr&lt;any_packaged&gt;&gt;();</a:t>
            </a:r>
          </a:p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int main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group</a:t>
            </a:r>
            <a:r>
              <a:rPr>
                <a:solidFill>
                  <a:srgbClr val="000000"/>
                </a:solidFill>
              </a:rPr>
              <a:t> g;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x = g.</a:t>
            </a:r>
            <a:r>
              <a:rPr>
                <a:solidFill>
                  <a:srgbClr val="31595D"/>
                </a:solidFill>
              </a:rPr>
              <a:t>async</a:t>
            </a:r>
            <a:r>
              <a:t>([]() { 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"task 1"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</a:t>
            </a:r>
            <a:r>
              <a:rPr>
                <a:solidFill>
                  <a:srgbClr val="272AD8"/>
                </a:solidFill>
              </a:rPr>
              <a:t>10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y = g.</a:t>
            </a:r>
            <a:r>
              <a:rPr>
                <a:solidFill>
                  <a:srgbClr val="31595D"/>
                </a:solidFill>
              </a:rPr>
              <a:t>async</a:t>
            </a:r>
            <a:r>
              <a:t>([]() { 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"task 2"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</a:t>
            </a:r>
            <a:r>
              <a:rPr>
                <a:solidFill>
                  <a:srgbClr val="272AD8"/>
                </a:solidFill>
              </a:rPr>
              <a:t>5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 = g.</a:t>
            </a:r>
            <a:r>
              <a:rPr>
                <a:solidFill>
                  <a:srgbClr val="31595D"/>
                </a:solidFill>
              </a:rPr>
              <a:t>then</a:t>
            </a:r>
            <a:r>
              <a:t>(</a:t>
            </a:r>
            <a:r>
              <a:rPr>
                <a:solidFill>
                  <a:srgbClr val="3D1D81"/>
                </a:solidFill>
              </a:rPr>
              <a:t>bind</a:t>
            </a:r>
            <a:r>
              <a:t>([](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int</a:t>
            </a:r>
            <a:r>
              <a:t>&gt;&amp; x, 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int</a:t>
            </a:r>
            <a:r>
              <a:t>&gt;&amp; y) 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 &lt;&lt; </a:t>
            </a:r>
            <a:r>
              <a:rPr>
                <a:solidFill>
                  <a:srgbClr val="D12F1B"/>
                </a:solidFill>
              </a:rPr>
              <a:t>"done:"</a:t>
            </a:r>
            <a:r>
              <a:t> &lt;&lt; (x.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 + y.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())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 </a:t>
            </a:r>
            <a:r>
              <a:rPr>
                <a:solidFill>
                  <a:srgbClr val="3D1D81"/>
                </a:solidFill>
              </a:rPr>
              <a:t>move</a:t>
            </a:r>
            <a:r>
              <a:t>(x), </a:t>
            </a:r>
            <a:r>
              <a:rPr>
                <a:solidFill>
                  <a:srgbClr val="3D1D81"/>
                </a:solidFill>
              </a:rPr>
              <a:t>move</a:t>
            </a:r>
            <a:r>
              <a:t>(y)));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r.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995" name="Group"/>
          <p:cNvGrpSpPr/>
          <p:nvPr/>
        </p:nvGrpSpPr>
        <p:grpSpPr>
          <a:xfrm>
            <a:off x="368300" y="6311900"/>
            <a:ext cx="8407400" cy="2603500"/>
            <a:chOff x="0" y="0"/>
            <a:chExt cx="8407400" cy="2603500"/>
          </a:xfrm>
        </p:grpSpPr>
        <p:sp>
          <p:nvSpPr>
            <p:cNvPr id="993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994" name="Rounded Rectangle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8572" algn="l" defTabSz="317500">
                <a:tabLst>
                  <a:tab pos="254000" algn="l"/>
                </a:tabLst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  <p:sp>
        <p:nvSpPr>
          <p:cNvPr id="996" name="task 2…"/>
          <p:cNvSpPr txBox="1"/>
          <p:nvPr/>
        </p:nvSpPr>
        <p:spPr>
          <a:xfrm>
            <a:off x="368299" y="4946650"/>
            <a:ext cx="1077360" cy="123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task 2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task 1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done:15</a:t>
            </a:r>
          </a:p>
        </p:txBody>
      </p:sp>
      <p:sp>
        <p:nvSpPr>
          <p:cNvPr id="997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rId2" invalidUrl="" action="ppaction://hlinksldjump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ppaction://hlinksldjump" tgtFrame="" tooltip="" history="1" highlightClick="0" endSnd="0"/>
              </a:rPr>
              <a:t>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10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2" grpId="1"/>
      <p:bldP build="p" bldLvl="5" animBg="1" rev="0" advAuto="0" spid="996" grpId="3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Adobe Pres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Adobe Presentation</a:t>
            </a:r>
          </a:p>
        </p:txBody>
      </p:sp>
      <p:sp>
        <p:nvSpPr>
          <p:cNvPr id="1000" name="Speaker Name  |  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Speaker Name  |  Title</a:t>
            </a:r>
          </a:p>
        </p:txBody>
      </p:sp>
      <p:sp>
        <p:nvSpPr>
          <p:cNvPr id="1001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Alternate Title Slide or Section Divid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Alternate Title Slide or Section Divider</a:t>
            </a:r>
          </a:p>
        </p:txBody>
      </p:sp>
      <p:sp>
        <p:nvSpPr>
          <p:cNvPr id="1004" name="Speaker Name  |  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Speaker Name  |  Title</a:t>
            </a:r>
          </a:p>
        </p:txBody>
      </p:sp>
      <p:sp>
        <p:nvSpPr>
          <p:cNvPr id="100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1310" t="33964" r="754" b="34084"/>
          <a:stretch>
            <a:fillRect/>
          </a:stretch>
        </p:blipFill>
        <p:spPr>
          <a:xfrm>
            <a:off x="0" y="2465471"/>
            <a:ext cx="12188953" cy="3976605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Alternate Title Slide or Section Divid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Alternate Title Slide or Section Divider</a:t>
            </a:r>
          </a:p>
        </p:txBody>
      </p:sp>
      <p:sp>
        <p:nvSpPr>
          <p:cNvPr id="1009" name="Speaker Name  |  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Speaker Name  |  Title</a:t>
            </a:r>
          </a:p>
        </p:txBody>
      </p:sp>
      <p:sp>
        <p:nvSpPr>
          <p:cNvPr id="1010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1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rcRect l="1338" t="29942" r="1361" b="33451"/>
          <a:stretch>
            <a:fillRect/>
          </a:stretch>
        </p:blipFill>
        <p:spPr>
          <a:xfrm>
            <a:off x="0" y="2465471"/>
            <a:ext cx="12188953" cy="3976606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Alternate Title Slide or Section Divid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Alternate Title Slide or Section Divider</a:t>
            </a:r>
          </a:p>
        </p:txBody>
      </p:sp>
      <p:sp>
        <p:nvSpPr>
          <p:cNvPr id="1014" name="Speaker Name  |  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Speaker Name  |  Title</a:t>
            </a:r>
          </a:p>
        </p:txBody>
      </p:sp>
      <p:sp>
        <p:nvSpPr>
          <p:cNvPr id="101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6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rcRect l="1996" t="27978" r="1178" b="40167"/>
          <a:stretch>
            <a:fillRect/>
          </a:stretch>
        </p:blipFill>
        <p:spPr>
          <a:xfrm>
            <a:off x="-2" y="2465472"/>
            <a:ext cx="12188953" cy="4009914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Alternate Title Slide or Section Divid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Alternate Title Slide or Section Divider</a:t>
            </a:r>
          </a:p>
        </p:txBody>
      </p:sp>
      <p:sp>
        <p:nvSpPr>
          <p:cNvPr id="1019" name="Speaker Name  |  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Speaker Name  |  Title</a:t>
            </a:r>
          </a:p>
        </p:txBody>
      </p:sp>
      <p:sp>
        <p:nvSpPr>
          <p:cNvPr id="1020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rcRect l="1044" t="23791" r="3876" b="45188"/>
          <a:stretch>
            <a:fillRect/>
          </a:stretch>
        </p:blipFill>
        <p:spPr>
          <a:xfrm>
            <a:off x="0" y="2465471"/>
            <a:ext cx="12188953" cy="3976605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tandard White Background Bullet Slide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Standard White Background Bullet Slide</a:t>
            </a:r>
          </a:p>
        </p:txBody>
      </p:sp>
      <p:sp>
        <p:nvSpPr>
          <p:cNvPr id="1024" name="Level 1 Bull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Level 1 Bullet</a:t>
            </a:r>
          </a:p>
          <a:p>
            <a:pPr lvl="1"/>
            <a:r>
              <a:t>Level 2 Bullet</a:t>
            </a:r>
          </a:p>
          <a:p>
            <a:pPr lvl="2"/>
            <a:r>
              <a:t>Level 3 Bullet</a:t>
            </a:r>
          </a:p>
        </p:txBody>
      </p:sp>
      <p:sp>
        <p:nvSpPr>
          <p:cNvPr id="102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Bar Chart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Bar Chart</a:t>
            </a:r>
          </a:p>
        </p:txBody>
      </p:sp>
      <p:sp>
        <p:nvSpPr>
          <p:cNvPr id="1028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29" name="2D Column Chart"/>
          <p:cNvGraphicFramePr/>
          <p:nvPr/>
        </p:nvGraphicFramePr>
        <p:xfrm>
          <a:off x="1184895" y="1992648"/>
          <a:ext cx="10003666" cy="39768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030" name="Try to use neutral colors for most chart elements, and highlight elements of interest with bright colors"/>
          <p:cNvSpPr txBox="1"/>
          <p:nvPr/>
        </p:nvSpPr>
        <p:spPr>
          <a:xfrm>
            <a:off x="304720" y="990600"/>
            <a:ext cx="11150601" cy="3556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914400">
              <a:spcBef>
                <a:spcPts val="600"/>
              </a:spcBef>
              <a:buClr>
                <a:srgbClr val="FDBD42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Try to use neutral colors for most chart elements, and highlight elements</a:t>
            </a:r>
            <a:r>
              <a:t> of interest with bright</a:t>
            </a:r>
            <a:r>
              <a:t> colors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ie Chart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Pie Chart</a:t>
            </a:r>
          </a:p>
        </p:txBody>
      </p:sp>
      <p:sp>
        <p:nvSpPr>
          <p:cNvPr id="1033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34" name="Sales"/>
          <p:cNvGraphicFramePr/>
          <p:nvPr/>
        </p:nvGraphicFramePr>
        <p:xfrm>
          <a:off x="4431076" y="2130307"/>
          <a:ext cx="5373768" cy="36703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035" name="Try to use neutral colors for most chart elements, and highlight elements of interest with bright colors"/>
          <p:cNvSpPr txBox="1"/>
          <p:nvPr/>
        </p:nvSpPr>
        <p:spPr>
          <a:xfrm>
            <a:off x="304720" y="990600"/>
            <a:ext cx="11150601" cy="3556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914400">
              <a:spcBef>
                <a:spcPts val="600"/>
              </a:spcBef>
              <a:buClr>
                <a:srgbClr val="FDBD42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Try to use neutral colors for most chart elements, and highlight elements</a:t>
            </a:r>
            <a:r>
              <a:t> of interest with bright</a:t>
            </a:r>
            <a:r>
              <a:t> colors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85" name="if (p &lt; f) rotate(p, f, l);…"/>
          <p:cNvSpPr txBox="1"/>
          <p:nvPr/>
        </p:nvSpPr>
        <p:spPr>
          <a:xfrm>
            <a:off x="3962400" y="1536700"/>
            <a:ext cx="3407284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rotate(p, f, l);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rotate(f, l, p);</a:t>
            </a:r>
          </a:p>
        </p:txBody>
      </p:sp>
      <p:pic>
        <p:nvPicPr>
          <p:cNvPr id="28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2400" y="23876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214227 -0.068892 0.214227 0.000000 C 0.214227 0.076120 0.089404 -0.000839 0.000000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ray Content Area Layout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Gray Content Area Layout</a:t>
            </a:r>
          </a:p>
        </p:txBody>
      </p:sp>
      <p:sp>
        <p:nvSpPr>
          <p:cNvPr id="1038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9" name="For use with full-screen images or diagrams that look good on gray"/>
          <p:cNvSpPr txBox="1"/>
          <p:nvPr/>
        </p:nvSpPr>
        <p:spPr>
          <a:xfrm>
            <a:off x="304720" y="1016000"/>
            <a:ext cx="10871201" cy="355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For use with full-screen images or diagrams that look good on gray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Black Content Area Layout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Black Content Area Layout</a:t>
            </a:r>
          </a:p>
        </p:txBody>
      </p:sp>
      <p:sp>
        <p:nvSpPr>
          <p:cNvPr id="1042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3" name="For use with full-screen images or diagrams that look good on black"/>
          <p:cNvSpPr txBox="1"/>
          <p:nvPr/>
        </p:nvSpPr>
        <p:spPr>
          <a:xfrm>
            <a:off x="304720" y="1016000"/>
            <a:ext cx="10871201" cy="355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For use with full-screen images or diagrams that look good on black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olor Palette"/>
          <p:cNvSpPr txBox="1"/>
          <p:nvPr>
            <p:ph type="title"/>
          </p:nvPr>
        </p:nvSpPr>
        <p:spPr>
          <a:xfrm>
            <a:off x="304720" y="184150"/>
            <a:ext cx="11579385" cy="411163"/>
          </a:xfrm>
          <a:prstGeom prst="rect">
            <a:avLst/>
          </a:prstGeom>
        </p:spPr>
        <p:txBody>
          <a:bodyPr/>
          <a:lstStyle>
            <a:lvl1pPr>
              <a:defRPr sz="2160"/>
            </a:lvl1pPr>
          </a:lstStyle>
          <a:p>
            <a:pPr/>
            <a:r>
              <a:t>Color Palette</a:t>
            </a:r>
          </a:p>
        </p:txBody>
      </p:sp>
      <p:sp>
        <p:nvSpPr>
          <p:cNvPr id="1046" name="Dynamic"/>
          <p:cNvSpPr txBox="1"/>
          <p:nvPr/>
        </p:nvSpPr>
        <p:spPr>
          <a:xfrm>
            <a:off x="680833" y="1220098"/>
            <a:ext cx="91711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820737">
              <a:lnSpc>
                <a:spcPct val="9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Dynamic</a:t>
            </a:r>
          </a:p>
        </p:txBody>
      </p:sp>
      <p:sp>
        <p:nvSpPr>
          <p:cNvPr id="1047" name="Rectangle"/>
          <p:cNvSpPr/>
          <p:nvPr/>
        </p:nvSpPr>
        <p:spPr>
          <a:xfrm>
            <a:off x="6776183" y="4133634"/>
            <a:ext cx="825289" cy="609601"/>
          </a:xfrm>
          <a:prstGeom prst="rect">
            <a:avLst/>
          </a:prstGeom>
          <a:solidFill>
            <a:srgbClr val="9A8B7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9999BE"/>
              </a:buClr>
              <a:defRPr sz="1800">
                <a:solidFill>
                  <a:srgbClr val="9999BE"/>
                </a:solidFill>
                <a:uFill>
                  <a:solidFill>
                    <a:srgbClr val="9999BE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48" name="R - 136…"/>
          <p:cNvSpPr txBox="1"/>
          <p:nvPr/>
        </p:nvSpPr>
        <p:spPr>
          <a:xfrm>
            <a:off x="6715875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- 136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- 120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- 104</a:t>
            </a:r>
          </a:p>
        </p:txBody>
      </p:sp>
      <p:sp>
        <p:nvSpPr>
          <p:cNvPr id="1049" name="Rectangle"/>
          <p:cNvSpPr/>
          <p:nvPr/>
        </p:nvSpPr>
        <p:spPr>
          <a:xfrm>
            <a:off x="6776183" y="1795877"/>
            <a:ext cx="825289" cy="609601"/>
          </a:xfrm>
          <a:prstGeom prst="rect">
            <a:avLst/>
          </a:prstGeom>
          <a:solidFill>
            <a:srgbClr val="9661C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9999BE"/>
              </a:buClr>
              <a:defRPr sz="1800">
                <a:solidFill>
                  <a:srgbClr val="9999BE"/>
                </a:solidFill>
                <a:uFill>
                  <a:solidFill>
                    <a:srgbClr val="9999BE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50" name="R - 131…"/>
          <p:cNvSpPr txBox="1"/>
          <p:nvPr/>
        </p:nvSpPr>
        <p:spPr>
          <a:xfrm>
            <a:off x="6715875" y="2520199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- 131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- 72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- 181</a:t>
            </a:r>
          </a:p>
        </p:txBody>
      </p:sp>
      <p:sp>
        <p:nvSpPr>
          <p:cNvPr id="1051" name="Rectangle"/>
          <p:cNvSpPr/>
          <p:nvPr/>
        </p:nvSpPr>
        <p:spPr>
          <a:xfrm>
            <a:off x="1973797" y="1795877"/>
            <a:ext cx="825289" cy="609601"/>
          </a:xfrm>
          <a:prstGeom prst="rect">
            <a:avLst/>
          </a:prstGeom>
          <a:solidFill>
            <a:srgbClr val="FDBD4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52" name="R – 251…"/>
          <p:cNvSpPr txBox="1"/>
          <p:nvPr/>
        </p:nvSpPr>
        <p:spPr>
          <a:xfrm>
            <a:off x="1915809" y="2520199"/>
            <a:ext cx="1079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– 251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- 176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- 52</a:t>
            </a:r>
          </a:p>
        </p:txBody>
      </p:sp>
      <p:sp>
        <p:nvSpPr>
          <p:cNvPr id="1053" name="Rectangle"/>
          <p:cNvSpPr/>
          <p:nvPr/>
        </p:nvSpPr>
        <p:spPr>
          <a:xfrm>
            <a:off x="1973797" y="4133634"/>
            <a:ext cx="825289" cy="609601"/>
          </a:xfrm>
          <a:prstGeom prst="rect">
            <a:avLst/>
          </a:prstGeom>
          <a:solidFill>
            <a:srgbClr val="BAC0C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54" name="R - 172…"/>
          <p:cNvSpPr txBox="1"/>
          <p:nvPr/>
        </p:nvSpPr>
        <p:spPr>
          <a:xfrm>
            <a:off x="1879620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- 172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- 179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- 185</a:t>
            </a:r>
          </a:p>
        </p:txBody>
      </p:sp>
      <p:sp>
        <p:nvSpPr>
          <p:cNvPr id="1055" name="Rectangle"/>
          <p:cNvSpPr/>
          <p:nvPr/>
        </p:nvSpPr>
        <p:spPr>
          <a:xfrm>
            <a:off x="5575588" y="1795877"/>
            <a:ext cx="825289" cy="609601"/>
          </a:xfrm>
          <a:prstGeom prst="rect">
            <a:avLst/>
          </a:prstGeom>
          <a:solidFill>
            <a:srgbClr val="00B4E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56" name="R - 0…"/>
          <p:cNvSpPr txBox="1"/>
          <p:nvPr/>
        </p:nvSpPr>
        <p:spPr>
          <a:xfrm>
            <a:off x="5549146" y="2520199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- 0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- 164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- 228</a:t>
            </a:r>
          </a:p>
        </p:txBody>
      </p:sp>
      <p:sp>
        <p:nvSpPr>
          <p:cNvPr id="1057" name="Rectangle"/>
          <p:cNvSpPr/>
          <p:nvPr/>
        </p:nvSpPr>
        <p:spPr>
          <a:xfrm>
            <a:off x="5575588" y="4133634"/>
            <a:ext cx="825289" cy="609601"/>
          </a:xfrm>
          <a:prstGeom prst="rect">
            <a:avLst/>
          </a:prstGeom>
          <a:solidFill>
            <a:srgbClr val="CCC2B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9999BE"/>
              </a:buClr>
              <a:defRPr sz="1800">
                <a:solidFill>
                  <a:srgbClr val="9999BE"/>
                </a:solidFill>
                <a:uFill>
                  <a:solidFill>
                    <a:srgbClr val="9999BE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58" name="R - 192…"/>
          <p:cNvSpPr txBox="1"/>
          <p:nvPr/>
        </p:nvSpPr>
        <p:spPr>
          <a:xfrm>
            <a:off x="5549148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- 192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- 181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- 169</a:t>
            </a:r>
          </a:p>
        </p:txBody>
      </p:sp>
      <p:sp>
        <p:nvSpPr>
          <p:cNvPr id="1059" name="Rectangle"/>
          <p:cNvSpPr/>
          <p:nvPr/>
        </p:nvSpPr>
        <p:spPr>
          <a:xfrm>
            <a:off x="3174395" y="1795877"/>
            <a:ext cx="825289" cy="609601"/>
          </a:xfrm>
          <a:prstGeom prst="rect">
            <a:avLst/>
          </a:prstGeom>
          <a:solidFill>
            <a:srgbClr val="FFE1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60" name="R - 255…"/>
          <p:cNvSpPr txBox="1"/>
          <p:nvPr/>
        </p:nvSpPr>
        <p:spPr>
          <a:xfrm>
            <a:off x="3215694" y="2520199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- 255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- 221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- 0</a:t>
            </a:r>
          </a:p>
        </p:txBody>
      </p:sp>
      <p:sp>
        <p:nvSpPr>
          <p:cNvPr id="1061" name="Rectangle"/>
          <p:cNvSpPr/>
          <p:nvPr/>
        </p:nvSpPr>
        <p:spPr>
          <a:xfrm>
            <a:off x="3174395" y="4133634"/>
            <a:ext cx="825289" cy="609601"/>
          </a:xfrm>
          <a:prstGeom prst="rect">
            <a:avLst/>
          </a:prstGeom>
          <a:solidFill>
            <a:srgbClr val="7E868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62" name="R - 107…"/>
          <p:cNvSpPr txBox="1"/>
          <p:nvPr/>
        </p:nvSpPr>
        <p:spPr>
          <a:xfrm>
            <a:off x="3112209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- 107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- 115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- 123</a:t>
            </a:r>
          </a:p>
        </p:txBody>
      </p:sp>
      <p:sp>
        <p:nvSpPr>
          <p:cNvPr id="1063" name="Rectangle"/>
          <p:cNvSpPr/>
          <p:nvPr/>
        </p:nvSpPr>
        <p:spPr>
          <a:xfrm>
            <a:off x="773201" y="1795877"/>
            <a:ext cx="825289" cy="6096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64" name="R - 255…"/>
          <p:cNvSpPr txBox="1"/>
          <p:nvPr/>
        </p:nvSpPr>
        <p:spPr>
          <a:xfrm>
            <a:off x="712893" y="2520199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- 255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- 0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- 0</a:t>
            </a:r>
          </a:p>
        </p:txBody>
      </p:sp>
      <p:sp>
        <p:nvSpPr>
          <p:cNvPr id="1065" name="Rectangle"/>
          <p:cNvSpPr/>
          <p:nvPr/>
        </p:nvSpPr>
        <p:spPr>
          <a:xfrm>
            <a:off x="773201" y="4133634"/>
            <a:ext cx="825289" cy="609601"/>
          </a:xfrm>
          <a:prstGeom prst="rect">
            <a:avLst/>
          </a:prstGeom>
          <a:solidFill>
            <a:srgbClr val="E1E4E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66" name="R - 218…"/>
          <p:cNvSpPr txBox="1"/>
          <p:nvPr/>
        </p:nvSpPr>
        <p:spPr>
          <a:xfrm>
            <a:off x="712893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- 218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- 221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– 224</a:t>
            </a:r>
          </a:p>
        </p:txBody>
      </p:sp>
      <p:sp>
        <p:nvSpPr>
          <p:cNvPr id="1067" name="Rectangle"/>
          <p:cNvSpPr/>
          <p:nvPr/>
        </p:nvSpPr>
        <p:spPr>
          <a:xfrm>
            <a:off x="4374991" y="1795877"/>
            <a:ext cx="825289" cy="609601"/>
          </a:xfrm>
          <a:prstGeom prst="rect">
            <a:avLst/>
          </a:prstGeom>
          <a:solidFill>
            <a:srgbClr val="CCDC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68" name="R - 193…"/>
          <p:cNvSpPr txBox="1"/>
          <p:nvPr/>
        </p:nvSpPr>
        <p:spPr>
          <a:xfrm>
            <a:off x="4382420" y="2520199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- 193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- 216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- 47</a:t>
            </a:r>
          </a:p>
        </p:txBody>
      </p:sp>
      <p:sp>
        <p:nvSpPr>
          <p:cNvPr id="1069" name="Rectangle"/>
          <p:cNvSpPr/>
          <p:nvPr/>
        </p:nvSpPr>
        <p:spPr>
          <a:xfrm>
            <a:off x="4374991" y="4133634"/>
            <a:ext cx="825289" cy="609601"/>
          </a:xfrm>
          <a:prstGeom prst="rect">
            <a:avLst/>
          </a:prstGeom>
          <a:solidFill>
            <a:srgbClr val="E9E5E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1070" name="R - 228…"/>
          <p:cNvSpPr txBox="1"/>
          <p:nvPr/>
        </p:nvSpPr>
        <p:spPr>
          <a:xfrm>
            <a:off x="4382420" y="4887076"/>
            <a:ext cx="939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R - 228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G - 223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tabLst>
                <a:tab pos="279400" algn="l"/>
              </a:tabLst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200"/>
              <a:t>B - 217</a:t>
            </a:r>
          </a:p>
        </p:txBody>
      </p:sp>
      <p:sp>
        <p:nvSpPr>
          <p:cNvPr id="1071" name="Neutral"/>
          <p:cNvSpPr txBox="1"/>
          <p:nvPr/>
        </p:nvSpPr>
        <p:spPr>
          <a:xfrm>
            <a:off x="680832" y="3618241"/>
            <a:ext cx="77858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820737">
              <a:lnSpc>
                <a:spcPct val="9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Neutral</a:t>
            </a:r>
          </a:p>
        </p:txBody>
      </p:sp>
      <p:sp>
        <p:nvSpPr>
          <p:cNvPr id="1072" name="Line"/>
          <p:cNvSpPr/>
          <p:nvPr/>
        </p:nvSpPr>
        <p:spPr>
          <a:xfrm flipH="1">
            <a:off x="8243647" y="1312009"/>
            <a:ext cx="2118" cy="4192439"/>
          </a:xfrm>
          <a:prstGeom prst="line">
            <a:avLst/>
          </a:prstGeom>
          <a:ln>
            <a:solidFill>
              <a:srgbClr val="AEB5BC"/>
            </a:solidFill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3" name="Note…"/>
          <p:cNvSpPr txBox="1"/>
          <p:nvPr/>
        </p:nvSpPr>
        <p:spPr>
          <a:xfrm>
            <a:off x="8588240" y="1320739"/>
            <a:ext cx="3251201" cy="293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820737">
              <a:lnSpc>
                <a:spcPct val="9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Note</a:t>
            </a:r>
          </a:p>
          <a:p>
            <a:pPr algn="l" defTabSz="820737">
              <a:lnSpc>
                <a:spcPct val="9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  <a:p>
            <a:pPr algn="l" defTabSz="820737">
              <a:lnSpc>
                <a:spcPct val="11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400"/>
              <a:t>The standard Adobe colors are now included as part of the template. </a:t>
            </a:r>
          </a:p>
          <a:p>
            <a:pPr algn="l" defTabSz="820737">
              <a:lnSpc>
                <a:spcPct val="110000"/>
              </a:lnSpc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  <a:p>
            <a:pPr algn="l" defTabSz="820737">
              <a:lnSpc>
                <a:spcPct val="11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400"/>
              <a:t>The colors on this page have changed to reflect the recent brand refresh. </a:t>
            </a:r>
          </a:p>
          <a:p>
            <a:pPr algn="l" defTabSz="820737">
              <a:lnSpc>
                <a:spcPct val="110000"/>
              </a:lnSpc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  <a:p>
            <a:pPr algn="l" defTabSz="820737">
              <a:lnSpc>
                <a:spcPct val="110000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rPr sz="1400"/>
              <a:t>Refer to the new guidelines on brandcenter.adobe.com for information on how best to use colors and images to stay consistent with the brand.</a:t>
            </a:r>
          </a:p>
        </p:txBody>
      </p:sp>
      <p:sp>
        <p:nvSpPr>
          <p:cNvPr id="1074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rint-only Layout – Title Sl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Print-only Layout – Title Slide</a:t>
            </a:r>
          </a:p>
        </p:txBody>
      </p:sp>
      <p:sp>
        <p:nvSpPr>
          <p:cNvPr id="1077" name="Switch your presentations to this layout before printing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spcBef>
                <a:spcPts val="600"/>
              </a:spcBef>
              <a:buClr>
                <a:srgbClr val="B4B9BE"/>
              </a:buClr>
              <a:defRPr sz="1800"/>
            </a:lvl1pPr>
          </a:lstStyle>
          <a:p>
            <a:pPr/>
            <a:r>
              <a:t>Switch your presentations to this layout before printing. </a:t>
            </a:r>
          </a:p>
        </p:txBody>
      </p:sp>
      <p:sp>
        <p:nvSpPr>
          <p:cNvPr id="1078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Title and Content Lay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Title and Content Layout</a:t>
            </a:r>
          </a:p>
        </p:txBody>
      </p:sp>
      <p:sp>
        <p:nvSpPr>
          <p:cNvPr id="1081" name="The all white presentation templates are ONLY meant to be used for pri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1775" indent="-231775" defTabSz="914400">
              <a:spcBef>
                <a:spcPts val="600"/>
              </a:spcBef>
            </a:pPr>
            <a:r>
              <a:t>The all white presentation templates are ONLY meant to be used for print</a:t>
            </a:r>
          </a:p>
          <a:p>
            <a:pPr marL="231775" indent="-231775" defTabSz="914400">
              <a:spcBef>
                <a:spcPts val="600"/>
              </a:spcBef>
            </a:pPr>
            <a:r>
              <a:t>Save a copy of your presentation first, and then switch to this to print</a:t>
            </a:r>
          </a:p>
          <a:p>
            <a:pPr marL="231775" indent="-231775" defTabSz="914400">
              <a:spcBef>
                <a:spcPts val="600"/>
              </a:spcBef>
            </a:pPr>
            <a:r>
              <a:t>Do not present with this template</a:t>
            </a:r>
          </a:p>
        </p:txBody>
      </p:sp>
      <p:sp>
        <p:nvSpPr>
          <p:cNvPr id="1082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angle"/>
          <p:cNvSpPr/>
          <p:nvPr/>
        </p:nvSpPr>
        <p:spPr>
          <a:xfrm>
            <a:off x="-2" y="0"/>
            <a:ext cx="12201526" cy="6858000"/>
          </a:xfrm>
          <a:prstGeom prst="rect">
            <a:avLst/>
          </a:prstGeom>
          <a:solidFill>
            <a:srgbClr val="475560"/>
          </a:solidFill>
          <a:ln w="25400"/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grpSp>
        <p:nvGrpSpPr>
          <p:cNvPr id="1094" name="Group"/>
          <p:cNvGrpSpPr/>
          <p:nvPr/>
        </p:nvGrpSpPr>
        <p:grpSpPr>
          <a:xfrm>
            <a:off x="5322288" y="2449522"/>
            <a:ext cx="1544241" cy="1940392"/>
            <a:chOff x="0" y="0"/>
            <a:chExt cx="1544240" cy="1940391"/>
          </a:xfrm>
        </p:grpSpPr>
        <p:sp>
          <p:nvSpPr>
            <p:cNvPr id="1085" name="Shape"/>
            <p:cNvSpPr/>
            <p:nvPr/>
          </p:nvSpPr>
          <p:spPr>
            <a:xfrm>
              <a:off x="16258" y="1485742"/>
              <a:ext cx="276335" cy="45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43" y="16395"/>
                  </a:moveTo>
                  <a:lnTo>
                    <a:pt x="6113" y="21600"/>
                  </a:lnTo>
                  <a:lnTo>
                    <a:pt x="0" y="21600"/>
                  </a:lnTo>
                  <a:lnTo>
                    <a:pt x="7540" y="0"/>
                  </a:lnTo>
                  <a:lnTo>
                    <a:pt x="14875" y="0"/>
                  </a:lnTo>
                  <a:lnTo>
                    <a:pt x="21600" y="21600"/>
                  </a:lnTo>
                  <a:lnTo>
                    <a:pt x="15691" y="21600"/>
                  </a:lnTo>
                  <a:lnTo>
                    <a:pt x="14060" y="16395"/>
                  </a:lnTo>
                  <a:lnTo>
                    <a:pt x="7743" y="16395"/>
                  </a:lnTo>
                  <a:close/>
                  <a:moveTo>
                    <a:pt x="13449" y="13402"/>
                  </a:moveTo>
                  <a:lnTo>
                    <a:pt x="12226" y="8718"/>
                  </a:lnTo>
                  <a:lnTo>
                    <a:pt x="11004" y="3773"/>
                  </a:lnTo>
                  <a:lnTo>
                    <a:pt x="9781" y="8718"/>
                  </a:lnTo>
                  <a:lnTo>
                    <a:pt x="8355" y="13402"/>
                  </a:lnTo>
                  <a:lnTo>
                    <a:pt x="13449" y="134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6" name="Shape"/>
            <p:cNvSpPr/>
            <p:nvPr/>
          </p:nvSpPr>
          <p:spPr>
            <a:xfrm>
              <a:off x="316977" y="1477620"/>
              <a:ext cx="243829" cy="46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3" y="0"/>
                  </a:moveTo>
                  <a:lnTo>
                    <a:pt x="21363" y="17105"/>
                  </a:lnTo>
                  <a:lnTo>
                    <a:pt x="21600" y="21350"/>
                  </a:lnTo>
                  <a:lnTo>
                    <a:pt x="15429" y="21350"/>
                  </a:lnTo>
                  <a:lnTo>
                    <a:pt x="14954" y="19602"/>
                  </a:lnTo>
                  <a:lnTo>
                    <a:pt x="14004" y="20476"/>
                  </a:lnTo>
                  <a:lnTo>
                    <a:pt x="12580" y="21101"/>
                  </a:lnTo>
                  <a:lnTo>
                    <a:pt x="10919" y="21475"/>
                  </a:lnTo>
                  <a:lnTo>
                    <a:pt x="9969" y="21600"/>
                  </a:lnTo>
                  <a:lnTo>
                    <a:pt x="9020" y="21600"/>
                  </a:lnTo>
                  <a:lnTo>
                    <a:pt x="7833" y="21600"/>
                  </a:lnTo>
                  <a:lnTo>
                    <a:pt x="6884" y="21475"/>
                  </a:lnTo>
                  <a:lnTo>
                    <a:pt x="5934" y="21350"/>
                  </a:lnTo>
                  <a:lnTo>
                    <a:pt x="4985" y="21101"/>
                  </a:lnTo>
                  <a:lnTo>
                    <a:pt x="3560" y="20351"/>
                  </a:lnTo>
                  <a:lnTo>
                    <a:pt x="2374" y="19353"/>
                  </a:lnTo>
                  <a:lnTo>
                    <a:pt x="1424" y="18229"/>
                  </a:lnTo>
                  <a:lnTo>
                    <a:pt x="712" y="16980"/>
                  </a:lnTo>
                  <a:lnTo>
                    <a:pt x="237" y="15482"/>
                  </a:lnTo>
                  <a:lnTo>
                    <a:pt x="0" y="13859"/>
                  </a:lnTo>
                  <a:lnTo>
                    <a:pt x="237" y="11986"/>
                  </a:lnTo>
                  <a:lnTo>
                    <a:pt x="712" y="10488"/>
                  </a:lnTo>
                  <a:lnTo>
                    <a:pt x="1662" y="9114"/>
                  </a:lnTo>
                  <a:lnTo>
                    <a:pt x="2848" y="7991"/>
                  </a:lnTo>
                  <a:lnTo>
                    <a:pt x="4273" y="7117"/>
                  </a:lnTo>
                  <a:lnTo>
                    <a:pt x="5697" y="6617"/>
                  </a:lnTo>
                  <a:lnTo>
                    <a:pt x="7358" y="6243"/>
                  </a:lnTo>
                  <a:lnTo>
                    <a:pt x="9257" y="6118"/>
                  </a:lnTo>
                  <a:lnTo>
                    <a:pt x="10919" y="6243"/>
                  </a:lnTo>
                  <a:lnTo>
                    <a:pt x="12343" y="6492"/>
                  </a:lnTo>
                  <a:lnTo>
                    <a:pt x="13292" y="6992"/>
                  </a:lnTo>
                  <a:lnTo>
                    <a:pt x="14004" y="7616"/>
                  </a:lnTo>
                  <a:lnTo>
                    <a:pt x="14242" y="7616"/>
                  </a:lnTo>
                  <a:lnTo>
                    <a:pt x="14242" y="0"/>
                  </a:lnTo>
                  <a:lnTo>
                    <a:pt x="21363" y="0"/>
                  </a:lnTo>
                  <a:close/>
                  <a:moveTo>
                    <a:pt x="14242" y="12111"/>
                  </a:moveTo>
                  <a:lnTo>
                    <a:pt x="14242" y="12111"/>
                  </a:lnTo>
                  <a:lnTo>
                    <a:pt x="14242" y="11237"/>
                  </a:lnTo>
                  <a:lnTo>
                    <a:pt x="13767" y="10488"/>
                  </a:lnTo>
                  <a:lnTo>
                    <a:pt x="13055" y="9864"/>
                  </a:lnTo>
                  <a:lnTo>
                    <a:pt x="12343" y="9364"/>
                  </a:lnTo>
                  <a:lnTo>
                    <a:pt x="11631" y="9239"/>
                  </a:lnTo>
                  <a:lnTo>
                    <a:pt x="11156" y="9239"/>
                  </a:lnTo>
                  <a:lnTo>
                    <a:pt x="10207" y="9364"/>
                  </a:lnTo>
                  <a:lnTo>
                    <a:pt x="9257" y="9614"/>
                  </a:lnTo>
                  <a:lnTo>
                    <a:pt x="8545" y="10113"/>
                  </a:lnTo>
                  <a:lnTo>
                    <a:pt x="8070" y="10613"/>
                  </a:lnTo>
                  <a:lnTo>
                    <a:pt x="7596" y="11362"/>
                  </a:lnTo>
                  <a:lnTo>
                    <a:pt x="7358" y="12111"/>
                  </a:lnTo>
                  <a:lnTo>
                    <a:pt x="7121" y="13984"/>
                  </a:lnTo>
                  <a:lnTo>
                    <a:pt x="7358" y="14983"/>
                  </a:lnTo>
                  <a:lnTo>
                    <a:pt x="7596" y="15857"/>
                  </a:lnTo>
                  <a:lnTo>
                    <a:pt x="7833" y="16731"/>
                  </a:lnTo>
                  <a:lnTo>
                    <a:pt x="8308" y="17355"/>
                  </a:lnTo>
                  <a:lnTo>
                    <a:pt x="8782" y="17854"/>
                  </a:lnTo>
                  <a:lnTo>
                    <a:pt x="9495" y="18229"/>
                  </a:lnTo>
                  <a:lnTo>
                    <a:pt x="10207" y="18479"/>
                  </a:lnTo>
                  <a:lnTo>
                    <a:pt x="10919" y="18603"/>
                  </a:lnTo>
                  <a:lnTo>
                    <a:pt x="11868" y="18479"/>
                  </a:lnTo>
                  <a:lnTo>
                    <a:pt x="12580" y="18229"/>
                  </a:lnTo>
                  <a:lnTo>
                    <a:pt x="13292" y="17729"/>
                  </a:lnTo>
                  <a:lnTo>
                    <a:pt x="14004" y="16980"/>
                  </a:lnTo>
                  <a:lnTo>
                    <a:pt x="14242" y="16606"/>
                  </a:lnTo>
                  <a:lnTo>
                    <a:pt x="14242" y="16106"/>
                  </a:lnTo>
                  <a:lnTo>
                    <a:pt x="14242" y="121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7" name="Shape"/>
            <p:cNvSpPr/>
            <p:nvPr/>
          </p:nvSpPr>
          <p:spPr>
            <a:xfrm>
              <a:off x="601447" y="1607517"/>
              <a:ext cx="235700" cy="33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1" y="21600"/>
                  </a:moveTo>
                  <a:lnTo>
                    <a:pt x="10681" y="21600"/>
                  </a:lnTo>
                  <a:lnTo>
                    <a:pt x="8308" y="21426"/>
                  </a:lnTo>
                  <a:lnTo>
                    <a:pt x="6409" y="20903"/>
                  </a:lnTo>
                  <a:lnTo>
                    <a:pt x="4510" y="20032"/>
                  </a:lnTo>
                  <a:lnTo>
                    <a:pt x="2848" y="18813"/>
                  </a:lnTo>
                  <a:lnTo>
                    <a:pt x="1662" y="17245"/>
                  </a:lnTo>
                  <a:lnTo>
                    <a:pt x="712" y="15503"/>
                  </a:lnTo>
                  <a:lnTo>
                    <a:pt x="237" y="13239"/>
                  </a:lnTo>
                  <a:lnTo>
                    <a:pt x="0" y="10800"/>
                  </a:lnTo>
                  <a:lnTo>
                    <a:pt x="237" y="8187"/>
                  </a:lnTo>
                  <a:lnTo>
                    <a:pt x="949" y="5923"/>
                  </a:lnTo>
                  <a:lnTo>
                    <a:pt x="1899" y="4006"/>
                  </a:lnTo>
                  <a:lnTo>
                    <a:pt x="3323" y="2613"/>
                  </a:lnTo>
                  <a:lnTo>
                    <a:pt x="4985" y="1394"/>
                  </a:lnTo>
                  <a:lnTo>
                    <a:pt x="6884" y="523"/>
                  </a:lnTo>
                  <a:lnTo>
                    <a:pt x="8782" y="174"/>
                  </a:lnTo>
                  <a:lnTo>
                    <a:pt x="10919" y="0"/>
                  </a:lnTo>
                  <a:lnTo>
                    <a:pt x="13292" y="174"/>
                  </a:lnTo>
                  <a:lnTo>
                    <a:pt x="15429" y="697"/>
                  </a:lnTo>
                  <a:lnTo>
                    <a:pt x="17090" y="1568"/>
                  </a:lnTo>
                  <a:lnTo>
                    <a:pt x="18752" y="2787"/>
                  </a:lnTo>
                  <a:lnTo>
                    <a:pt x="19938" y="4355"/>
                  </a:lnTo>
                  <a:lnTo>
                    <a:pt x="20888" y="6271"/>
                  </a:lnTo>
                  <a:lnTo>
                    <a:pt x="21363" y="8361"/>
                  </a:lnTo>
                  <a:lnTo>
                    <a:pt x="21600" y="10800"/>
                  </a:lnTo>
                  <a:lnTo>
                    <a:pt x="21363" y="12368"/>
                  </a:lnTo>
                  <a:lnTo>
                    <a:pt x="21125" y="13761"/>
                  </a:lnTo>
                  <a:lnTo>
                    <a:pt x="20888" y="14981"/>
                  </a:lnTo>
                  <a:lnTo>
                    <a:pt x="20413" y="16026"/>
                  </a:lnTo>
                  <a:lnTo>
                    <a:pt x="19938" y="17071"/>
                  </a:lnTo>
                  <a:lnTo>
                    <a:pt x="19226" y="17942"/>
                  </a:lnTo>
                  <a:lnTo>
                    <a:pt x="18514" y="18813"/>
                  </a:lnTo>
                  <a:lnTo>
                    <a:pt x="17802" y="19510"/>
                  </a:lnTo>
                  <a:lnTo>
                    <a:pt x="16141" y="20555"/>
                  </a:lnTo>
                  <a:lnTo>
                    <a:pt x="14242" y="21252"/>
                  </a:lnTo>
                  <a:lnTo>
                    <a:pt x="12580" y="21600"/>
                  </a:lnTo>
                  <a:lnTo>
                    <a:pt x="10919" y="21600"/>
                  </a:lnTo>
                  <a:lnTo>
                    <a:pt x="10681" y="21600"/>
                  </a:lnTo>
                  <a:close/>
                  <a:moveTo>
                    <a:pt x="10919" y="17594"/>
                  </a:moveTo>
                  <a:lnTo>
                    <a:pt x="10919" y="17594"/>
                  </a:lnTo>
                  <a:lnTo>
                    <a:pt x="11868" y="17419"/>
                  </a:lnTo>
                  <a:lnTo>
                    <a:pt x="12580" y="17071"/>
                  </a:lnTo>
                  <a:lnTo>
                    <a:pt x="13292" y="16374"/>
                  </a:lnTo>
                  <a:lnTo>
                    <a:pt x="13530" y="15329"/>
                  </a:lnTo>
                  <a:lnTo>
                    <a:pt x="14242" y="13239"/>
                  </a:lnTo>
                  <a:lnTo>
                    <a:pt x="14242" y="10800"/>
                  </a:lnTo>
                  <a:lnTo>
                    <a:pt x="14242" y="8535"/>
                  </a:lnTo>
                  <a:lnTo>
                    <a:pt x="14004" y="7316"/>
                  </a:lnTo>
                  <a:lnTo>
                    <a:pt x="13530" y="6271"/>
                  </a:lnTo>
                  <a:lnTo>
                    <a:pt x="13055" y="5400"/>
                  </a:lnTo>
                  <a:lnTo>
                    <a:pt x="12580" y="4529"/>
                  </a:lnTo>
                  <a:lnTo>
                    <a:pt x="11868" y="4181"/>
                  </a:lnTo>
                  <a:lnTo>
                    <a:pt x="10681" y="4006"/>
                  </a:lnTo>
                  <a:lnTo>
                    <a:pt x="9732" y="4181"/>
                  </a:lnTo>
                  <a:lnTo>
                    <a:pt x="9020" y="4529"/>
                  </a:lnTo>
                  <a:lnTo>
                    <a:pt x="8308" y="5400"/>
                  </a:lnTo>
                  <a:lnTo>
                    <a:pt x="7833" y="6271"/>
                  </a:lnTo>
                  <a:lnTo>
                    <a:pt x="7596" y="7316"/>
                  </a:lnTo>
                  <a:lnTo>
                    <a:pt x="7358" y="8535"/>
                  </a:lnTo>
                  <a:lnTo>
                    <a:pt x="7121" y="10800"/>
                  </a:lnTo>
                  <a:lnTo>
                    <a:pt x="7358" y="13413"/>
                  </a:lnTo>
                  <a:lnTo>
                    <a:pt x="7596" y="14458"/>
                  </a:lnTo>
                  <a:lnTo>
                    <a:pt x="7833" y="15503"/>
                  </a:lnTo>
                  <a:lnTo>
                    <a:pt x="8308" y="16374"/>
                  </a:lnTo>
                  <a:lnTo>
                    <a:pt x="9020" y="17071"/>
                  </a:lnTo>
                  <a:lnTo>
                    <a:pt x="9732" y="17419"/>
                  </a:lnTo>
                  <a:lnTo>
                    <a:pt x="10919" y="1759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8" name="Shape"/>
            <p:cNvSpPr/>
            <p:nvPr/>
          </p:nvSpPr>
          <p:spPr>
            <a:xfrm>
              <a:off x="894030" y="1477620"/>
              <a:ext cx="235700" cy="46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7" y="0"/>
                  </a:moveTo>
                  <a:lnTo>
                    <a:pt x="7358" y="0"/>
                  </a:lnTo>
                  <a:lnTo>
                    <a:pt x="7358" y="7866"/>
                  </a:lnTo>
                  <a:lnTo>
                    <a:pt x="8545" y="7117"/>
                  </a:lnTo>
                  <a:lnTo>
                    <a:pt x="9969" y="6492"/>
                  </a:lnTo>
                  <a:lnTo>
                    <a:pt x="11393" y="6243"/>
                  </a:lnTo>
                  <a:lnTo>
                    <a:pt x="13292" y="6118"/>
                  </a:lnTo>
                  <a:lnTo>
                    <a:pt x="14479" y="6118"/>
                  </a:lnTo>
                  <a:lnTo>
                    <a:pt x="15191" y="6243"/>
                  </a:lnTo>
                  <a:lnTo>
                    <a:pt x="16853" y="6617"/>
                  </a:lnTo>
                  <a:lnTo>
                    <a:pt x="18277" y="7366"/>
                  </a:lnTo>
                  <a:lnTo>
                    <a:pt x="19464" y="8240"/>
                  </a:lnTo>
                  <a:lnTo>
                    <a:pt x="20413" y="9239"/>
                  </a:lnTo>
                  <a:lnTo>
                    <a:pt x="20888" y="10613"/>
                  </a:lnTo>
                  <a:lnTo>
                    <a:pt x="21363" y="11986"/>
                  </a:lnTo>
                  <a:lnTo>
                    <a:pt x="21600" y="13484"/>
                  </a:lnTo>
                  <a:lnTo>
                    <a:pt x="21363" y="15357"/>
                  </a:lnTo>
                  <a:lnTo>
                    <a:pt x="20888" y="16980"/>
                  </a:lnTo>
                  <a:lnTo>
                    <a:pt x="19938" y="18354"/>
                  </a:lnTo>
                  <a:lnTo>
                    <a:pt x="18752" y="19602"/>
                  </a:lnTo>
                  <a:lnTo>
                    <a:pt x="17565" y="20476"/>
                  </a:lnTo>
                  <a:lnTo>
                    <a:pt x="15903" y="21101"/>
                  </a:lnTo>
                  <a:lnTo>
                    <a:pt x="14242" y="21475"/>
                  </a:lnTo>
                  <a:lnTo>
                    <a:pt x="12343" y="21600"/>
                  </a:lnTo>
                  <a:lnTo>
                    <a:pt x="10444" y="21475"/>
                  </a:lnTo>
                  <a:lnTo>
                    <a:pt x="9020" y="21225"/>
                  </a:lnTo>
                  <a:lnTo>
                    <a:pt x="7833" y="20476"/>
                  </a:lnTo>
                  <a:lnTo>
                    <a:pt x="6646" y="19602"/>
                  </a:lnTo>
                  <a:lnTo>
                    <a:pt x="6409" y="19602"/>
                  </a:lnTo>
                  <a:lnTo>
                    <a:pt x="5934" y="21350"/>
                  </a:lnTo>
                  <a:lnTo>
                    <a:pt x="0" y="21350"/>
                  </a:lnTo>
                  <a:lnTo>
                    <a:pt x="237" y="17105"/>
                  </a:lnTo>
                  <a:lnTo>
                    <a:pt x="237" y="0"/>
                  </a:lnTo>
                  <a:close/>
                  <a:moveTo>
                    <a:pt x="7358" y="15982"/>
                  </a:moveTo>
                  <a:lnTo>
                    <a:pt x="7358" y="15982"/>
                  </a:lnTo>
                  <a:lnTo>
                    <a:pt x="7358" y="16606"/>
                  </a:lnTo>
                  <a:lnTo>
                    <a:pt x="7596" y="16980"/>
                  </a:lnTo>
                  <a:lnTo>
                    <a:pt x="8070" y="17729"/>
                  </a:lnTo>
                  <a:lnTo>
                    <a:pt x="9020" y="18229"/>
                  </a:lnTo>
                  <a:lnTo>
                    <a:pt x="9732" y="18479"/>
                  </a:lnTo>
                  <a:lnTo>
                    <a:pt x="10444" y="18603"/>
                  </a:lnTo>
                  <a:lnTo>
                    <a:pt x="11393" y="18479"/>
                  </a:lnTo>
                  <a:lnTo>
                    <a:pt x="12343" y="18229"/>
                  </a:lnTo>
                  <a:lnTo>
                    <a:pt x="12818" y="17854"/>
                  </a:lnTo>
                  <a:lnTo>
                    <a:pt x="13530" y="17230"/>
                  </a:lnTo>
                  <a:lnTo>
                    <a:pt x="13767" y="16606"/>
                  </a:lnTo>
                  <a:lnTo>
                    <a:pt x="14242" y="15732"/>
                  </a:lnTo>
                  <a:lnTo>
                    <a:pt x="14242" y="13734"/>
                  </a:lnTo>
                  <a:lnTo>
                    <a:pt x="14242" y="11986"/>
                  </a:lnTo>
                  <a:lnTo>
                    <a:pt x="13767" y="11112"/>
                  </a:lnTo>
                  <a:lnTo>
                    <a:pt x="13530" y="10488"/>
                  </a:lnTo>
                  <a:lnTo>
                    <a:pt x="12818" y="9988"/>
                  </a:lnTo>
                  <a:lnTo>
                    <a:pt x="12105" y="9614"/>
                  </a:lnTo>
                  <a:lnTo>
                    <a:pt x="11393" y="9364"/>
                  </a:lnTo>
                  <a:lnTo>
                    <a:pt x="10444" y="9239"/>
                  </a:lnTo>
                  <a:lnTo>
                    <a:pt x="9495" y="9364"/>
                  </a:lnTo>
                  <a:lnTo>
                    <a:pt x="8545" y="9739"/>
                  </a:lnTo>
                  <a:lnTo>
                    <a:pt x="8070" y="10238"/>
                  </a:lnTo>
                  <a:lnTo>
                    <a:pt x="7596" y="10862"/>
                  </a:lnTo>
                  <a:lnTo>
                    <a:pt x="7358" y="11861"/>
                  </a:lnTo>
                  <a:lnTo>
                    <a:pt x="7358" y="159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9" name="Shape"/>
            <p:cNvSpPr/>
            <p:nvPr/>
          </p:nvSpPr>
          <p:spPr>
            <a:xfrm>
              <a:off x="1178503" y="1607517"/>
              <a:ext cx="235700" cy="33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8" y="12614"/>
                  </a:moveTo>
                  <a:lnTo>
                    <a:pt x="7118" y="12614"/>
                  </a:lnTo>
                  <a:lnTo>
                    <a:pt x="7364" y="13824"/>
                  </a:lnTo>
                  <a:lnTo>
                    <a:pt x="7855" y="14861"/>
                  </a:lnTo>
                  <a:lnTo>
                    <a:pt x="8345" y="15725"/>
                  </a:lnTo>
                  <a:lnTo>
                    <a:pt x="9082" y="16416"/>
                  </a:lnTo>
                  <a:lnTo>
                    <a:pt x="10064" y="16934"/>
                  </a:lnTo>
                  <a:lnTo>
                    <a:pt x="11045" y="17280"/>
                  </a:lnTo>
                  <a:lnTo>
                    <a:pt x="12273" y="17453"/>
                  </a:lnTo>
                  <a:lnTo>
                    <a:pt x="13745" y="17626"/>
                  </a:lnTo>
                  <a:lnTo>
                    <a:pt x="15218" y="17453"/>
                  </a:lnTo>
                  <a:lnTo>
                    <a:pt x="16691" y="17280"/>
                  </a:lnTo>
                  <a:lnTo>
                    <a:pt x="19145" y="16762"/>
                  </a:lnTo>
                  <a:lnTo>
                    <a:pt x="20127" y="20563"/>
                  </a:lnTo>
                  <a:lnTo>
                    <a:pt x="18655" y="20909"/>
                  </a:lnTo>
                  <a:lnTo>
                    <a:pt x="16691" y="21254"/>
                  </a:lnTo>
                  <a:lnTo>
                    <a:pt x="14482" y="21427"/>
                  </a:lnTo>
                  <a:lnTo>
                    <a:pt x="12273" y="21600"/>
                  </a:lnTo>
                  <a:lnTo>
                    <a:pt x="9573" y="21427"/>
                  </a:lnTo>
                  <a:lnTo>
                    <a:pt x="7118" y="20909"/>
                  </a:lnTo>
                  <a:lnTo>
                    <a:pt x="4909" y="20045"/>
                  </a:lnTo>
                  <a:lnTo>
                    <a:pt x="3191" y="18835"/>
                  </a:lnTo>
                  <a:lnTo>
                    <a:pt x="1718" y="17280"/>
                  </a:lnTo>
                  <a:lnTo>
                    <a:pt x="736" y="15552"/>
                  </a:lnTo>
                  <a:lnTo>
                    <a:pt x="245" y="13478"/>
                  </a:lnTo>
                  <a:lnTo>
                    <a:pt x="0" y="11232"/>
                  </a:lnTo>
                  <a:lnTo>
                    <a:pt x="245" y="8813"/>
                  </a:lnTo>
                  <a:lnTo>
                    <a:pt x="982" y="6566"/>
                  </a:lnTo>
                  <a:lnTo>
                    <a:pt x="1964" y="4666"/>
                  </a:lnTo>
                  <a:lnTo>
                    <a:pt x="3436" y="3110"/>
                  </a:lnTo>
                  <a:lnTo>
                    <a:pt x="5155" y="1728"/>
                  </a:lnTo>
                  <a:lnTo>
                    <a:pt x="7118" y="864"/>
                  </a:lnTo>
                  <a:lnTo>
                    <a:pt x="9327" y="346"/>
                  </a:lnTo>
                  <a:lnTo>
                    <a:pt x="11536" y="0"/>
                  </a:lnTo>
                  <a:lnTo>
                    <a:pt x="13745" y="173"/>
                  </a:lnTo>
                  <a:lnTo>
                    <a:pt x="15955" y="691"/>
                  </a:lnTo>
                  <a:lnTo>
                    <a:pt x="17427" y="1555"/>
                  </a:lnTo>
                  <a:lnTo>
                    <a:pt x="18900" y="2765"/>
                  </a:lnTo>
                  <a:lnTo>
                    <a:pt x="20127" y="4147"/>
                  </a:lnTo>
                  <a:lnTo>
                    <a:pt x="20864" y="5702"/>
                  </a:lnTo>
                  <a:lnTo>
                    <a:pt x="21355" y="7603"/>
                  </a:lnTo>
                  <a:lnTo>
                    <a:pt x="21600" y="9850"/>
                  </a:lnTo>
                  <a:lnTo>
                    <a:pt x="21355" y="11578"/>
                  </a:lnTo>
                  <a:lnTo>
                    <a:pt x="21355" y="12614"/>
                  </a:lnTo>
                  <a:lnTo>
                    <a:pt x="7118" y="12614"/>
                  </a:lnTo>
                  <a:close/>
                  <a:moveTo>
                    <a:pt x="14727" y="8986"/>
                  </a:moveTo>
                  <a:lnTo>
                    <a:pt x="14727" y="8986"/>
                  </a:lnTo>
                  <a:lnTo>
                    <a:pt x="14482" y="6912"/>
                  </a:lnTo>
                  <a:lnTo>
                    <a:pt x="14236" y="6048"/>
                  </a:lnTo>
                  <a:lnTo>
                    <a:pt x="13745" y="5357"/>
                  </a:lnTo>
                  <a:lnTo>
                    <a:pt x="13255" y="4666"/>
                  </a:lnTo>
                  <a:lnTo>
                    <a:pt x="12764" y="4320"/>
                  </a:lnTo>
                  <a:lnTo>
                    <a:pt x="12027" y="3974"/>
                  </a:lnTo>
                  <a:lnTo>
                    <a:pt x="11045" y="3974"/>
                  </a:lnTo>
                  <a:lnTo>
                    <a:pt x="10309" y="3974"/>
                  </a:lnTo>
                  <a:lnTo>
                    <a:pt x="9327" y="4320"/>
                  </a:lnTo>
                  <a:lnTo>
                    <a:pt x="8836" y="4838"/>
                  </a:lnTo>
                  <a:lnTo>
                    <a:pt x="8100" y="5530"/>
                  </a:lnTo>
                  <a:lnTo>
                    <a:pt x="7609" y="7258"/>
                  </a:lnTo>
                  <a:lnTo>
                    <a:pt x="7118" y="8986"/>
                  </a:lnTo>
                  <a:lnTo>
                    <a:pt x="14727" y="8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0" name="Triangle"/>
            <p:cNvSpPr/>
            <p:nvPr/>
          </p:nvSpPr>
          <p:spPr>
            <a:xfrm>
              <a:off x="894029" y="0"/>
              <a:ext cx="520163" cy="12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1" name="Triangle"/>
            <p:cNvSpPr/>
            <p:nvPr/>
          </p:nvSpPr>
          <p:spPr>
            <a:xfrm>
              <a:off x="0" y="0"/>
              <a:ext cx="520163" cy="12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2" name="Shape"/>
            <p:cNvSpPr/>
            <p:nvPr/>
          </p:nvSpPr>
          <p:spPr>
            <a:xfrm>
              <a:off x="479530" y="454647"/>
              <a:ext cx="560806" cy="79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7" y="0"/>
                  </a:moveTo>
                  <a:lnTo>
                    <a:pt x="21600" y="21600"/>
                  </a:lnTo>
                  <a:lnTo>
                    <a:pt x="13188" y="21600"/>
                  </a:lnTo>
                  <a:lnTo>
                    <a:pt x="9346" y="14697"/>
                  </a:lnTo>
                  <a:lnTo>
                    <a:pt x="0" y="14697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3" name="Shape"/>
            <p:cNvSpPr/>
            <p:nvPr/>
          </p:nvSpPr>
          <p:spPr>
            <a:xfrm>
              <a:off x="1446704" y="4"/>
              <a:ext cx="97537" cy="9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0800" y="0"/>
                  </a:lnTo>
                  <a:lnTo>
                    <a:pt x="13200" y="0"/>
                  </a:lnTo>
                  <a:lnTo>
                    <a:pt x="15000" y="600"/>
                  </a:lnTo>
                  <a:lnTo>
                    <a:pt x="16800" y="1800"/>
                  </a:lnTo>
                  <a:lnTo>
                    <a:pt x="18600" y="3000"/>
                  </a:lnTo>
                  <a:lnTo>
                    <a:pt x="19800" y="4800"/>
                  </a:lnTo>
                  <a:lnTo>
                    <a:pt x="21000" y="6600"/>
                  </a:lnTo>
                  <a:lnTo>
                    <a:pt x="21600" y="8400"/>
                  </a:lnTo>
                  <a:lnTo>
                    <a:pt x="21600" y="10800"/>
                  </a:lnTo>
                  <a:lnTo>
                    <a:pt x="21600" y="12600"/>
                  </a:lnTo>
                  <a:lnTo>
                    <a:pt x="21000" y="15000"/>
                  </a:lnTo>
                  <a:lnTo>
                    <a:pt x="19800" y="16800"/>
                  </a:lnTo>
                  <a:lnTo>
                    <a:pt x="18600" y="18600"/>
                  </a:lnTo>
                  <a:lnTo>
                    <a:pt x="16800" y="19800"/>
                  </a:lnTo>
                  <a:lnTo>
                    <a:pt x="15000" y="20400"/>
                  </a:lnTo>
                  <a:lnTo>
                    <a:pt x="13200" y="21000"/>
                  </a:lnTo>
                  <a:lnTo>
                    <a:pt x="10800" y="21600"/>
                  </a:lnTo>
                  <a:lnTo>
                    <a:pt x="8400" y="21000"/>
                  </a:lnTo>
                  <a:lnTo>
                    <a:pt x="6600" y="20400"/>
                  </a:lnTo>
                  <a:lnTo>
                    <a:pt x="4800" y="19800"/>
                  </a:lnTo>
                  <a:lnTo>
                    <a:pt x="3000" y="18600"/>
                  </a:lnTo>
                  <a:lnTo>
                    <a:pt x="1800" y="16800"/>
                  </a:lnTo>
                  <a:lnTo>
                    <a:pt x="600" y="15000"/>
                  </a:lnTo>
                  <a:lnTo>
                    <a:pt x="0" y="12600"/>
                  </a:lnTo>
                  <a:lnTo>
                    <a:pt x="0" y="10800"/>
                  </a:lnTo>
                  <a:lnTo>
                    <a:pt x="0" y="8400"/>
                  </a:lnTo>
                  <a:lnTo>
                    <a:pt x="600" y="6600"/>
                  </a:lnTo>
                  <a:lnTo>
                    <a:pt x="1800" y="4800"/>
                  </a:lnTo>
                  <a:lnTo>
                    <a:pt x="3000" y="3000"/>
                  </a:lnTo>
                  <a:lnTo>
                    <a:pt x="4800" y="1800"/>
                  </a:lnTo>
                  <a:lnTo>
                    <a:pt x="6600" y="600"/>
                  </a:lnTo>
                  <a:lnTo>
                    <a:pt x="8400" y="0"/>
                  </a:lnTo>
                  <a:lnTo>
                    <a:pt x="10800" y="0"/>
                  </a:lnTo>
                  <a:close/>
                  <a:moveTo>
                    <a:pt x="10800" y="1800"/>
                  </a:moveTo>
                  <a:lnTo>
                    <a:pt x="10800" y="1800"/>
                  </a:lnTo>
                  <a:lnTo>
                    <a:pt x="9000" y="1800"/>
                  </a:lnTo>
                  <a:lnTo>
                    <a:pt x="7800" y="2400"/>
                  </a:lnTo>
                  <a:lnTo>
                    <a:pt x="4800" y="4200"/>
                  </a:lnTo>
                  <a:lnTo>
                    <a:pt x="3000" y="7200"/>
                  </a:lnTo>
                  <a:lnTo>
                    <a:pt x="2400" y="10800"/>
                  </a:lnTo>
                  <a:lnTo>
                    <a:pt x="3000" y="14400"/>
                  </a:lnTo>
                  <a:lnTo>
                    <a:pt x="4800" y="16800"/>
                  </a:lnTo>
                  <a:lnTo>
                    <a:pt x="7800" y="19200"/>
                  </a:lnTo>
                  <a:lnTo>
                    <a:pt x="9000" y="19200"/>
                  </a:lnTo>
                  <a:lnTo>
                    <a:pt x="10800" y="19800"/>
                  </a:lnTo>
                  <a:lnTo>
                    <a:pt x="12600" y="19800"/>
                  </a:lnTo>
                  <a:lnTo>
                    <a:pt x="14400" y="19200"/>
                  </a:lnTo>
                  <a:lnTo>
                    <a:pt x="16800" y="16800"/>
                  </a:lnTo>
                  <a:lnTo>
                    <a:pt x="18600" y="14400"/>
                  </a:lnTo>
                  <a:lnTo>
                    <a:pt x="19200" y="10800"/>
                  </a:lnTo>
                  <a:lnTo>
                    <a:pt x="18600" y="7200"/>
                  </a:lnTo>
                  <a:lnTo>
                    <a:pt x="16800" y="4200"/>
                  </a:lnTo>
                  <a:lnTo>
                    <a:pt x="14400" y="2400"/>
                  </a:lnTo>
                  <a:lnTo>
                    <a:pt x="12600" y="1800"/>
                  </a:lnTo>
                  <a:lnTo>
                    <a:pt x="10800" y="1800"/>
                  </a:lnTo>
                  <a:close/>
                  <a:moveTo>
                    <a:pt x="9000" y="16800"/>
                  </a:moveTo>
                  <a:lnTo>
                    <a:pt x="6600" y="16800"/>
                  </a:lnTo>
                  <a:lnTo>
                    <a:pt x="6600" y="4800"/>
                  </a:lnTo>
                  <a:lnTo>
                    <a:pt x="10200" y="4800"/>
                  </a:lnTo>
                  <a:lnTo>
                    <a:pt x="12600" y="4800"/>
                  </a:lnTo>
                  <a:lnTo>
                    <a:pt x="14400" y="5400"/>
                  </a:lnTo>
                  <a:lnTo>
                    <a:pt x="15000" y="6600"/>
                  </a:lnTo>
                  <a:lnTo>
                    <a:pt x="15000" y="8400"/>
                  </a:lnTo>
                  <a:lnTo>
                    <a:pt x="15000" y="9000"/>
                  </a:lnTo>
                  <a:lnTo>
                    <a:pt x="14400" y="10200"/>
                  </a:lnTo>
                  <a:lnTo>
                    <a:pt x="13200" y="10800"/>
                  </a:lnTo>
                  <a:lnTo>
                    <a:pt x="14400" y="12000"/>
                  </a:lnTo>
                  <a:lnTo>
                    <a:pt x="15000" y="13800"/>
                  </a:lnTo>
                  <a:lnTo>
                    <a:pt x="15600" y="16800"/>
                  </a:lnTo>
                  <a:lnTo>
                    <a:pt x="13200" y="16800"/>
                  </a:lnTo>
                  <a:lnTo>
                    <a:pt x="12600" y="13800"/>
                  </a:lnTo>
                  <a:lnTo>
                    <a:pt x="12000" y="12600"/>
                  </a:lnTo>
                  <a:lnTo>
                    <a:pt x="10200" y="12000"/>
                  </a:lnTo>
                  <a:lnTo>
                    <a:pt x="9000" y="12000"/>
                  </a:lnTo>
                  <a:lnTo>
                    <a:pt x="9000" y="16800"/>
                  </a:lnTo>
                  <a:close/>
                  <a:moveTo>
                    <a:pt x="9000" y="10200"/>
                  </a:moveTo>
                  <a:lnTo>
                    <a:pt x="10200" y="10200"/>
                  </a:lnTo>
                  <a:lnTo>
                    <a:pt x="12000" y="9600"/>
                  </a:lnTo>
                  <a:lnTo>
                    <a:pt x="12600" y="9000"/>
                  </a:lnTo>
                  <a:lnTo>
                    <a:pt x="13200" y="8400"/>
                  </a:lnTo>
                  <a:lnTo>
                    <a:pt x="13200" y="7800"/>
                  </a:lnTo>
                  <a:lnTo>
                    <a:pt x="12600" y="6600"/>
                  </a:lnTo>
                  <a:lnTo>
                    <a:pt x="11400" y="6600"/>
                  </a:lnTo>
                  <a:lnTo>
                    <a:pt x="10200" y="6000"/>
                  </a:lnTo>
                  <a:lnTo>
                    <a:pt x="9000" y="6600"/>
                  </a:lnTo>
                  <a:lnTo>
                    <a:pt x="9000" y="102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Rectangle"/>
          <p:cNvSpPr/>
          <p:nvPr/>
        </p:nvSpPr>
        <p:spPr>
          <a:xfrm>
            <a:off x="-2" y="0"/>
            <a:ext cx="12201526" cy="685800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1097" name="adobe_logo_x.png" descr="adobe_logo_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4950" y="2454534"/>
            <a:ext cx="1549400" cy="194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9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92400" y="2159000"/>
            <a:ext cx="622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if (p &lt; f) rotate(p, f, l);…"/>
          <p:cNvSpPr txBox="1"/>
          <p:nvPr/>
        </p:nvSpPr>
        <p:spPr>
          <a:xfrm>
            <a:off x="3962400" y="1536700"/>
            <a:ext cx="3407284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rotate(p, f, l);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rotate(f, l, p);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303" name="if (p &lt; f) return { p, rotate(p, f, l) };…"/>
          <p:cNvSpPr txBox="1"/>
          <p:nvPr/>
        </p:nvSpPr>
        <p:spPr>
          <a:xfrm>
            <a:off x="3962400" y="1536700"/>
            <a:ext cx="4905909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p, rotate(p, f, l)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rotate(f, l, p), p };</a:t>
            </a:r>
          </a:p>
        </p:txBody>
      </p:sp>
      <p:pic>
        <p:nvPicPr>
          <p:cNvPr id="30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3700" y="2921000"/>
            <a:ext cx="1246310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463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3289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05100" y="2070100"/>
            <a:ext cx="622300" cy="240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5100" y="2984500"/>
            <a:ext cx="622300" cy="34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190023 -0.001034 0.190386 -0.090748 C 0.190691 -0.166054 0.089404 -0.168171 0.000000 -0.167332" origin="layout" pathEditMode="relative">
                                      <p:cBhvr>
                                        <p:cTn id="1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2943" origin="layout" pathEditMode="relative">
                                      <p:cBhvr>
                                        <p:cTn id="15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  <p:bldP build="whole" bldLvl="1" animBg="1" rev="0" advAuto="0" spid="308" grpId="4"/>
      <p:bldP build="whole" bldLvl="1" animBg="1" rev="0" advAuto="0" spid="311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1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1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91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if (p &lt; f) return { p, rotate(p, f, l) };…"/>
          <p:cNvSpPr txBox="1"/>
          <p:nvPr/>
        </p:nvSpPr>
        <p:spPr>
          <a:xfrm>
            <a:off x="3962400" y="1536700"/>
            <a:ext cx="4905909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p, rotate(p, f, l)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rotate(f, l, p), p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f, l };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32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5100" y="2159000"/>
            <a:ext cx="622300" cy="105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template &lt;typename I&gt; // I models RandomAccessIterator…"/>
          <p:cNvSpPr txBox="1"/>
          <p:nvPr/>
        </p:nvSpPr>
        <p:spPr>
          <a:xfrm>
            <a:off x="3962400" y="1536700"/>
            <a:ext cx="586931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I&gt; </a:t>
            </a:r>
            <a:r>
              <a:t>// I models RandomAccessIterator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slide(I f, I l, I p) -&gt; </a:t>
            </a:r>
            <a:r>
              <a:rPr>
                <a:solidFill>
                  <a:srgbClr val="703DAA"/>
                </a:solidFill>
              </a:rPr>
              <a:t>pair</a:t>
            </a:r>
            <a:r>
              <a:t>&lt;I, I&gt;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 &lt; f)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p, rotate(p, f, l)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(l &lt; p)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rotate(f, l, p), p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f, l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pic>
        <p:nvPicPr>
          <p:cNvPr id="329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92400" y="2159000"/>
            <a:ext cx="622300" cy="105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73200"/>
            <a:ext cx="1193800" cy="73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3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5100" y="30607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19177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21463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23749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26035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25908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30480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35052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37338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6400" y="41910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6400" y="46482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6400" y="3733800"/>
            <a:ext cx="11938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0856 0.000000 0.169444 0.005525 0.169444 0.033333 C 0.169444 0.061141 0.020856 0.096716 0.000000 0.096716" origin="layout" pathEditMode="relative">
                                      <p:cBhvr>
                                        <p:cTn id="6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1122 0.000000 0.169444 0.014800 0.169444 0.029630 C 0.169444 0.044460 0.011122 0.064815 0.000000 0.064815" origin="layout" pathEditMode="relative">
                                      <p:cBhvr>
                                        <p:cTn id="9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33333" origin="layout" pathEditMode="relative">
                                      <p:cBhvr>
                                        <p:cTn id="12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6645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69444 -0.026546 0.169444 -0.044444 C 0.169444 -0.062343 0.020952 -0.066667 0.000000 -0.066667" origin="layout" pathEditMode="relative">
                                      <p:cBhvr>
                                        <p:cTn id="18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69444 -0.029848 0.169444 -0.066667 C 0.169444 -0.103486 0.028255 -0.133333 0.000000 -0.133333" origin="layout" pathEditMode="relative">
                                      <p:cBhvr>
                                        <p:cTn id="21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24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2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13"/>
      <p:bldP build="whole" bldLvl="1" animBg="1" rev="0" advAuto="0" spid="337" grpId="10"/>
      <p:bldP build="whole" bldLvl="1" animBg="1" rev="0" advAuto="0" spid="341" grpId="9"/>
      <p:bldP build="whole" bldLvl="1" animBg="1" rev="0" advAuto="0" spid="339" grpId="11"/>
      <p:bldP build="whole" bldLvl="1" animBg="1" rev="0" advAuto="0" spid="346" grpId="15"/>
      <p:bldP build="whole" bldLvl="1" animBg="1" rev="0" advAuto="0" spid="347" grpId="12"/>
      <p:bldP build="whole" bldLvl="1" animBg="1" rev="0" advAuto="0" spid="344" grpId="1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defRPr sz="2000"/>
            </a:pPr>
          </a:p>
        </p:txBody>
      </p:sp>
      <p:sp>
        <p:nvSpPr>
          <p:cNvPr id="197" name="No Raw Loo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457200">
              <a:lnSpc>
                <a:spcPts val="6100"/>
              </a:lnSpc>
              <a:spcBef>
                <a:spcPts val="0"/>
              </a:spcBef>
              <a:buClr>
                <a:srgbClr val="E1E4E6"/>
              </a:buClr>
              <a:buSzTx/>
              <a:buFont typeface="Wingdings"/>
              <a:buNone/>
              <a:defRPr sz="3600"/>
            </a:lvl1pPr>
          </a:lstStyle>
          <a:p>
            <a:pPr/>
            <a:r>
              <a:t>No Raw Loops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5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5100" y="30480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035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4925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721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4178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6355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3721100"/>
            <a:ext cx="11938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69444 -0.026546 0.169444 -0.044444 C 0.169444 -0.062343 0.020952 -0.066667 0.000000 -0.066667" origin="layout" pathEditMode="relative">
                                      <p:cBhvr>
                                        <p:cTn id="6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69444 -0.029848 0.169444 -0.066667 C 0.169444 -0.103486 0.028255 -0.133333 0.000000 -0.133333" origin="layout" pathEditMode="relative">
                                      <p:cBhvr>
                                        <p:cTn id="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12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6"/>
      <p:bldP build="whole" bldLvl="1" animBg="1" rev="0" advAuto="0" spid="357" grpId="8"/>
      <p:bldP build="whole" bldLvl="1" animBg="1" rev="0" advAuto="0" spid="352" grpId="5"/>
      <p:bldP build="whole" bldLvl="1" animBg="1" rev="0" advAuto="0" spid="356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6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3035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4925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3721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4178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46355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3721100"/>
            <a:ext cx="11938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05100" y="2959100"/>
            <a:ext cx="622300" cy="240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table_partition(p, l, s)"/>
          <p:cNvSpPr txBox="1"/>
          <p:nvPr/>
        </p:nvSpPr>
        <p:spPr>
          <a:xfrm>
            <a:off x="3962400" y="1536700"/>
            <a:ext cx="8216900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69444 -0.026546 0.169444 -0.044444 C 0.169444 -0.062343 0.020952 -0.066667 0.000000 -0.066667" origin="layout" pathEditMode="relative">
                                      <p:cBhvr>
                                        <p:cTn id="6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69444 -0.029848 0.169444 -0.066667 C 0.169444 -0.103486 0.028255 -0.133333 0.000000 -0.133333" origin="layout" pathEditMode="relative">
                                      <p:cBhvr>
                                        <p:cTn id="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1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8"/>
      <p:bldP build="whole" bldLvl="1" animBg="1" rev="0" advAuto="0" spid="365" grpId="7"/>
      <p:bldP build="whole" bldLvl="1" animBg="1" rev="0" advAuto="0" spid="363" grpId="6"/>
      <p:bldP build="whole" bldLvl="1" animBg="1" rev="0" advAuto="0" spid="361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73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7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9050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336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23622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25908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2578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17800" y="1384300"/>
            <a:ext cx="622300" cy="19431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table_partition(f, p, not1(s))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  stable_partition(f, p, not1(s))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0856 0.000000 0.169444 0.005525 0.169444 0.033333 C 0.169444 0.061141 0.020856 0.096716 0.000000 0.096716" origin="layout" pathEditMode="relative">
                                      <p:cBhvr>
                                        <p:cTn id="6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1122 0.000000 0.169444 0.014800 0.169444 0.029630 C 0.169444 0.044460 0.011122 0.064815 0.000000 0.064815" origin="layout" pathEditMode="relative">
                                      <p:cBhvr>
                                        <p:cTn id="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33333" origin="layout" pathEditMode="relative">
                                      <p:cBhvr>
                                        <p:cTn id="12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6645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6"/>
      <p:bldP build="whole" bldLvl="1" animBg="1" rev="0" advAuto="0" spid="375" grpId="7"/>
      <p:bldP build="whole" bldLvl="1" animBg="1" rev="0" advAuto="0" spid="377" grpId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511300"/>
            <a:ext cx="1193800" cy="73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38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9558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844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24130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26416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26289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3086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35433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37719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4229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6400" y="4686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6400" y="3771900"/>
            <a:ext cx="11938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table_partition(f, p, not1(s))…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  stable_partition(f, p, not1(s))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</a:t>
            </a:r>
          </a:p>
        </p:txBody>
      </p:sp>
      <p:pic>
        <p:nvPicPr>
          <p:cNvPr id="396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717800" y="1422400"/>
            <a:ext cx="622300" cy="400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0856 0.000000 0.169444 0.005525 0.169444 0.033333 C 0.169444 0.061141 0.020856 0.096716 0.000000 0.096716" origin="layout" pathEditMode="relative">
                                      <p:cBhvr>
                                        <p:cTn id="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1122 0.000000 0.169444 0.014800 0.169444 0.029630 C 0.169444 0.044460 0.011122 0.064815 0.000000 0.064815" origin="layout" pathEditMode="relative">
                                      <p:cBhvr>
                                        <p:cTn id="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33333" origin="layout" pathEditMode="relative">
                                      <p:cBhvr>
                                        <p:cTn id="12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6645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69444 -0.026546 0.169444 -0.044444 C 0.169444 -0.062343 0.020952 -0.066667 0.000000 -0.066667" origin="layout" pathEditMode="relative">
                                      <p:cBhvr>
                                        <p:cTn id="1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69444 -0.029848 0.169444 -0.066667 C 0.169444 -0.103486 0.028255 -0.133333 0.000000 -0.133333" origin="layout" pathEditMode="relative">
                                      <p:cBhvr>
                                        <p:cTn id="21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2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27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4" grpId="12"/>
      <p:bldP build="whole" bldLvl="1" animBg="1" rev="0" advAuto="0" spid="393" grpId="15"/>
      <p:bldP build="whole" bldLvl="1" animBg="1" rev="0" advAuto="0" spid="386" grpId="11"/>
      <p:bldP build="whole" bldLvl="1" animBg="1" rev="0" advAuto="0" spid="389" grpId="13"/>
      <p:bldP build="whole" bldLvl="1" animBg="1" rev="0" advAuto="0" spid="384" grpId="10"/>
      <p:bldP build="whole" bldLvl="1" animBg="1" rev="0" advAuto="0" spid="391" grpId="14"/>
      <p:bldP build="whole" bldLvl="1" animBg="1" rev="0" advAuto="0" spid="388" grpId="9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6510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01" name="stable_partition(f, p, not1(s))…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  stable_partition(f, p, not1(s))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6510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40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06" name="return { stable_partition(f, p, not1(s)),…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stable_partition(f, p, not1(s)),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 };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6510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11" name="template &lt;typename I, // I models BidirectionalIterator…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I, </a:t>
            </a:r>
            <a:r>
              <a:t>// I models BidirectionalIterator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S&gt; </a:t>
            </a:r>
            <a:r>
              <a:t>// S models UnaryPredicate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gather(I f, I l, I p, S s) -&gt; </a:t>
            </a:r>
            <a:r>
              <a:rPr>
                <a:solidFill>
                  <a:srgbClr val="703DAA"/>
                </a:solidFill>
              </a:rPr>
              <a:t>pair</a:t>
            </a:r>
            <a:r>
              <a:t>&lt;I, I&gt;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stable_partition(f, p, not1(s)),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412" name="*"/>
          <p:cNvSpPr txBox="1"/>
          <p:nvPr/>
        </p:nvSpPr>
        <p:spPr>
          <a:xfrm>
            <a:off x="11785600" y="6045200"/>
            <a:ext cx="17782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rId3" invalidUrl="" action="ppaction://hlinksldjump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ppaction://hlinksldjump" tgtFrame="" tooltip="" history="1" highlightClick="0" endSnd="0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511300"/>
            <a:ext cx="16510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17" name="template &lt;typename I, // I models BidirectionalIterator…"/>
          <p:cNvSpPr txBox="1"/>
          <p:nvPr/>
        </p:nvSpPr>
        <p:spPr>
          <a:xfrm>
            <a:off x="3962400" y="1536700"/>
            <a:ext cx="821690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I, </a:t>
            </a:r>
            <a:r>
              <a:t>// I models BidirectionalIterator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rPr>
                <a:solidFill>
                  <a:srgbClr val="000000"/>
                </a:solidFill>
              </a:rPr>
              <a:t> S&gt; </a:t>
            </a:r>
            <a:r>
              <a:t>// S models UnaryPredicate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gather(I f, I l, I p, S s) -&gt; </a:t>
            </a:r>
            <a:r>
              <a:rPr>
                <a:solidFill>
                  <a:srgbClr val="703DAA"/>
                </a:solidFill>
              </a:rPr>
              <a:t>pair</a:t>
            </a:r>
            <a:r>
              <a:t>&lt;I, I&gt;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{ stable_partition(f, p, not1(s)),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stable_partition(p, l, s) };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418" name="*"/>
          <p:cNvSpPr txBox="1"/>
          <p:nvPr/>
        </p:nvSpPr>
        <p:spPr>
          <a:xfrm>
            <a:off x="11785600" y="6045200"/>
            <a:ext cx="17782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rId3" invalidUrl="" action="ppaction://hlinksldjump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ppaction://hlinksldjump" tgtFrame="" tooltip="" history="1" highlightClick="0" endSnd="0"/>
              </a:rPr>
              <a:t>*</a:t>
            </a:r>
          </a:p>
        </p:txBody>
      </p:sp>
      <p:pic>
        <p:nvPicPr>
          <p:cNvPr id="41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1511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19558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21844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24130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26416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6400" y="26289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3086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35433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37719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6400" y="4229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6400" y="4686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droppedImage.pdf" descr="dropped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6400" y="3771900"/>
            <a:ext cx="11938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droppedImage.pdf" descr="dropped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717800" y="1422400"/>
            <a:ext cx="622300" cy="400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0856 0.000000 0.169444 0.005525 0.169444 0.033333 C 0.169444 0.061141 0.020856 0.096716 0.000000 0.096716" origin="layout" pathEditMode="relative">
                                      <p:cBhvr>
                                        <p:cTn id="6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1122 0.000000 0.169444 0.014800 0.169444 0.029630 C 0.169444 0.044460 0.011122 0.064815 0.000000 0.064815" origin="layout" pathEditMode="relative">
                                      <p:cBhvr>
                                        <p:cTn id="9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33333" origin="layout" pathEditMode="relative">
                                      <p:cBhvr>
                                        <p:cTn id="1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66450" origin="layout" pathEditMode="relative">
                                      <p:cBhvr>
                                        <p:cTn id="15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69444 -0.026546 0.169444 -0.044444 C 0.169444 -0.062343 0.020952 -0.066667 0.000000 -0.066667" origin="layout" pathEditMode="relative">
                                      <p:cBhvr>
                                        <p:cTn id="18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69444 -0.029848 0.169444 -0.066667 C 0.169444 -0.103486 0.028255 -0.133333 0.000000 -0.133333" origin="layout" pathEditMode="relative">
                                      <p:cBhvr>
                                        <p:cTn id="21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24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2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5"/>
      <p:bldP build="whole" bldLvl="1" animBg="1" rev="0" advAuto="0" spid="420" grpId="10"/>
      <p:bldP build="whole" bldLvl="1" animBg="1" rev="0" advAuto="0" spid="431" grpId="17"/>
      <p:bldP build="whole" bldLvl="1" animBg="1" rev="0" advAuto="0" spid="430" grpId="12"/>
      <p:bldP build="whole" bldLvl="1" animBg="1" rev="0" advAuto="0" spid="414" grpId="16"/>
      <p:bldP build="whole" bldLvl="1" animBg="1" rev="0" advAuto="0" spid="422" grpId="11"/>
      <p:bldP build="whole" bldLvl="1" animBg="1" rev="0" advAuto="0" spid="427" grpId="14"/>
      <p:bldP build="whole" bldLvl="1" animBg="1" rev="0" advAuto="0" spid="424" grpId="9"/>
      <p:bldP build="whole" bldLvl="1" animBg="1" rev="0" advAuto="0" spid="425" grpId="1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What about that messy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messy loop?</a:t>
            </a:r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35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(size_t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 &lt; expanded_panels_.size(); ++i)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Panel* panel = expanded_panels_[i].get();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(center_x &lt;= panel-&gt;cur_panel_center() ||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 == expanded_panels_.size()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ref_ptr&lt;Panel&gt; ref = expanded_panels_[fixed_index];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expanded_panels_.erase(expanded_panels_.begin() + fixed_index);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(i &lt; expanded_panels_.size())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expanded_panels_.insert(expanded_panels_.begin() + i, ref);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</a:t>
            </a:r>
            <a:r>
              <a:rPr>
                <a:solidFill>
                  <a:srgbClr val="BB2CA2"/>
                </a:solidFill>
              </a:rPr>
              <a:t>else</a:t>
            </a:r>
            <a:r>
              <a:t>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expanded_panels_.push_back(ref);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36" name="Rounded Rectangle"/>
          <p:cNvSpPr/>
          <p:nvPr/>
        </p:nvSpPr>
        <p:spPr>
          <a:xfrm>
            <a:off x="165100" y="30353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40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(size_t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 &lt; expanded_panels_.size(); ++i)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Panel* panel = expanded_panels_[i].get();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(center_x &lt;= panel-&gt;cur_panel_center() ||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 == expanded_panels_.size()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ref_ptr&lt;Panel&gt; ref = expanded_panels_[fixed_index];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expanded_panels_.erase(expanded_panels_.begin() + fixed_index);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expanded_panels_.insert(expanded_panels_.begin() + i, ref);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41" name="Rounded Rectangle"/>
          <p:cNvSpPr/>
          <p:nvPr/>
        </p:nvSpPr>
        <p:spPr>
          <a:xfrm>
            <a:off x="165100" y="2247900"/>
            <a:ext cx="11836400" cy="1193800"/>
          </a:xfrm>
          <a:prstGeom prst="roundRect">
            <a:avLst>
              <a:gd name="adj" fmla="val 15957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a Raw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is a Raw Loop?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02" name="A raw loop is any loop inside a function where the function serves purpose larger than the algorithm implemented by the loop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A </a:t>
            </a:r>
            <a:r>
              <a:rPr i="1"/>
              <a:t>raw loop</a:t>
            </a:r>
            <a:r>
              <a:t> is any loop inside a function where the function serves purpose larger than the algorithm implemented by the loop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45" name="// Next, check if the panel has moved to the other side of another panel.…"/>
          <p:cNvSpPr txBox="1"/>
          <p:nvPr/>
        </p:nvSpPr>
        <p:spPr>
          <a:xfrm>
            <a:off x="3302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(size_t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 &lt; expanded_panels_.size(); ++i)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Panel* panel = expanded_panels_[i].get();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(center_x &lt;= panel-&gt;cur_panel_center() ||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 == expanded_panels_.size() -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Fix this code - panel is the panel found above.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ref_ptr&lt;Panel&gt; ref = expanded_panels_[fixed_index];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expanded_panels_.erase(expanded_panels_.begin() + fixed_index);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expanded_panels_.insert(expanded_panels_.begin() + i, ref);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46" name="Rounded Rectangle"/>
          <p:cNvSpPr/>
          <p:nvPr/>
        </p:nvSpPr>
        <p:spPr>
          <a:xfrm>
            <a:off x="165100" y="20193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52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(size_t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 i &lt; expanded_panels_.size(); ++i) 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Panel* panel = expanded_panels_[i].get();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(center_x &lt;= panel-&gt;cur_panel_center())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Fix this code - panel is the panel found above.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ref_ptr&lt;Panel&gt; ref = expanded_panels_[fixed_index];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expanded_panels_.erase(expanded_panels_.begin() + fixed_index);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expanded_panels_.insert(expanded_panels_.begin() + i, ref);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53" name="Rounded Rectangle"/>
          <p:cNvSpPr/>
          <p:nvPr/>
        </p:nvSpPr>
        <p:spPr>
          <a:xfrm>
            <a:off x="165100" y="1447800"/>
            <a:ext cx="11836400" cy="838200"/>
          </a:xfrm>
          <a:prstGeom prst="roundRect">
            <a:avLst>
              <a:gd name="adj" fmla="val 22727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58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59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rPr>
                <a:solidFill>
                  <a:srgbClr val="3D1D81"/>
                </a:solidFill>
              </a:rPr>
              <a:t>find_if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[&amp;](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&gt;&amp; e){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center_x &lt;= e-&gt;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(); });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Fix this code - panel is the panel found above.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ref_ptr&lt;Panel&gt; ref = expanded_panels_[fixed_index];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expanded_panels_.erase(expanded_panels_.begin() + fixed_index);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expanded_panels_.insert(expanded_panels_.begin() + i, ref);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60" name="Rounded Rectangle"/>
          <p:cNvSpPr/>
          <p:nvPr/>
        </p:nvSpPr>
        <p:spPr>
          <a:xfrm>
            <a:off x="165100" y="2641600"/>
            <a:ext cx="11836400" cy="838200"/>
          </a:xfrm>
          <a:prstGeom prst="roundRect">
            <a:avLst>
              <a:gd name="adj" fmla="val 22727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46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9300" y="2044700"/>
            <a:ext cx="1246310" cy="102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"/>
      <p:bldP build="whole" bldLvl="1" animBg="1" rev="0" advAuto="0" spid="460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66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67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rPr>
                <a:solidFill>
                  <a:srgbClr val="3D1D81"/>
                </a:solidFill>
              </a:rPr>
              <a:t>find_if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[&amp;](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&gt;&amp; e){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center_x &lt;= e-&gt;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(); });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Fix this code - panel is the panel found above.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f = 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) +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D1D81"/>
                </a:solidFill>
              </a:rPr>
              <a:t>rotate</a:t>
            </a:r>
            <a:r>
              <a:t>(p, f, f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</p:txBody>
      </p:sp>
      <p:sp>
        <p:nvSpPr>
          <p:cNvPr id="468" name="Rounded Rectangle"/>
          <p:cNvSpPr/>
          <p:nvPr/>
        </p:nvSpPr>
        <p:spPr>
          <a:xfrm>
            <a:off x="165100" y="24130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74" name="// Next, check if the panel has moved to the other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rPr>
                <a:solidFill>
                  <a:srgbClr val="3D1D81"/>
                </a:solidFill>
              </a:rPr>
              <a:t>find_if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[&amp;](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&gt;&amp; e){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center_x &lt;= e-&gt;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(); });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f = 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) +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3D1D81"/>
                </a:solidFill>
              </a:rPr>
              <a:t>rotate</a:t>
            </a:r>
            <a:r>
              <a:t>(p, f, f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</p:txBody>
      </p:sp>
      <p:sp>
        <p:nvSpPr>
          <p:cNvPr id="475" name="Rounded Rectangle"/>
          <p:cNvSpPr/>
          <p:nvPr/>
        </p:nvSpPr>
        <p:spPr>
          <a:xfrm>
            <a:off x="165100" y="9906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81" name="// Next, check if the panel has moved to the left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left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rPr>
                <a:solidFill>
                  <a:srgbClr val="3D1D81"/>
                </a:solidFill>
              </a:rPr>
              <a:t>find_if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[&amp;](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&gt;&amp; e){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center_x &lt;= e-&gt;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(); });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f = 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) +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3D1D81"/>
                </a:solidFill>
              </a:rPr>
              <a:t>rotate</a:t>
            </a:r>
            <a:r>
              <a:t>(p, f, f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</p:txBody>
      </p:sp>
      <p:sp>
        <p:nvSpPr>
          <p:cNvPr id="482" name="Rounded Rectangle"/>
          <p:cNvSpPr/>
          <p:nvPr/>
        </p:nvSpPr>
        <p:spPr>
          <a:xfrm>
            <a:off x="165100" y="1397000"/>
            <a:ext cx="11836400" cy="508000"/>
          </a:xfrm>
          <a:prstGeom prst="roundRect">
            <a:avLst>
              <a:gd name="adj" fmla="val 375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What about that bad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about that bad loop?</a:t>
            </a:r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488" name="// Next, check if the panel has moved to the left side of another panel.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left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f = 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) + fixed_index;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rPr>
                <a:solidFill>
                  <a:srgbClr val="3D1D81"/>
                </a:solidFill>
              </a:rPr>
              <a:t>lower_bound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), f, center_x,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solidFill>
                  <a:srgbClr val="31595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[](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rPr>
                <a:solidFill>
                  <a:srgbClr val="000000"/>
                </a:solidFill>
              </a:rPr>
              <a:t>&gt;&amp; e, </a:t>
            </a:r>
            <a:r>
              <a:rPr>
                <a:solidFill>
                  <a:srgbClr val="BB2C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x){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e-&gt;</a:t>
            </a:r>
            <a:r>
              <a:t>cur_panel_center</a:t>
            </a:r>
            <a:r>
              <a:rPr>
                <a:solidFill>
                  <a:srgbClr val="000000"/>
                </a:solidFill>
              </a:rPr>
              <a:t>() &lt; x; });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3D1D81"/>
                </a:solidFill>
              </a:rPr>
              <a:t>rotate</a:t>
            </a:r>
            <a:r>
              <a:t>(p, f, f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</p:txBody>
      </p:sp>
      <p:sp>
        <p:nvSpPr>
          <p:cNvPr id="489" name="This is 1/2 of a slide() that only supports a single element being selected…"/>
          <p:cNvSpPr txBox="1"/>
          <p:nvPr/>
        </p:nvSpPr>
        <p:spPr>
          <a:xfrm>
            <a:off x="304800" y="3086100"/>
            <a:ext cx="11569700" cy="30861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1" marL="231775" indent="-1682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This is 1/2 of a </a:t>
            </a:r>
            <a:r>
              <a:rPr sz="1800">
                <a:latin typeface="Menlo Regular"/>
                <a:ea typeface="Menlo Regular"/>
                <a:cs typeface="Menlo Regular"/>
                <a:sym typeface="Menlo Regular"/>
              </a:rPr>
              <a:t>slide()</a:t>
            </a:r>
            <a:r>
              <a:t> that only supports a single element being selected</a:t>
            </a:r>
          </a:p>
          <a:p>
            <a:pPr lvl="2" marL="400050" indent="-1682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The other </a:t>
            </a:r>
            <a:r>
              <a:rPr sz="1600">
                <a:latin typeface="Menlo Regular"/>
                <a:ea typeface="Menlo Regular"/>
                <a:cs typeface="Menlo Regular"/>
                <a:sym typeface="Menlo Regular"/>
              </a:rPr>
              <a:t>rotate()</a:t>
            </a:r>
            <a:r>
              <a:t> is the </a:t>
            </a:r>
            <a:r>
              <a:rPr sz="1600">
                <a:latin typeface="Menlo Regular"/>
                <a:ea typeface="Menlo Regular"/>
                <a:cs typeface="Menlo Regular"/>
                <a:sym typeface="Menlo Regular"/>
              </a:rPr>
              <a:t>erase()/insert()</a:t>
            </a:r>
            <a:r>
              <a:t> further down in the function</a:t>
            </a:r>
          </a:p>
          <a:p>
            <a:pPr lvl="1" marL="231775" indent="-1682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None of the special cases were necessary</a:t>
            </a:r>
          </a:p>
          <a:p>
            <a:pPr lvl="1" marL="231775" indent="-1682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This code is considerably more efficient</a:t>
            </a:r>
          </a:p>
          <a:p>
            <a:pPr lvl="1" marL="231775" indent="-1682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Now we can have the conversation about supporting multiple selections and disjoint selections!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xfrm>
            <a:off x="5991034" y="6429373"/>
            <a:ext cx="2067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3" name="Use a range library (Boost or AS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a range library (Boost or ASL)</a:t>
            </a:r>
          </a:p>
          <a:p>
            <a:pPr marL="0" indent="0">
              <a:buSzTx/>
              <a:buFont typeface="Wingdings"/>
              <a:buNone/>
            </a:pP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auto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p = </a:t>
            </a:r>
            <a:r>
              <a:rPr sz="1400">
                <a:solidFill>
                  <a:srgbClr val="3D1D81"/>
                </a:solidFill>
                <a:latin typeface="Menlo Regular"/>
                <a:ea typeface="Menlo Regular"/>
                <a:cs typeface="Menlo Regular"/>
                <a:sym typeface="Menlo Regular"/>
              </a:rPr>
              <a:t>find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sz="1400">
                <a:solidFill>
                  <a:srgbClr val="3D1D81"/>
                </a:solidFill>
                <a:latin typeface="Menlo Regular"/>
                <a:ea typeface="Menlo Regular"/>
                <a:cs typeface="Menlo Regular"/>
                <a:sym typeface="Menlo Regular"/>
              </a:rPr>
              <a:t>begin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(a), </a:t>
            </a:r>
            <a:r>
              <a:rPr sz="1400">
                <a:solidFill>
                  <a:srgbClr val="3D1D81"/>
                </a:solidFill>
                <a:latin typeface="Menlo Regular"/>
                <a:ea typeface="Menlo Regular"/>
                <a:cs typeface="Menlo Regular"/>
                <a:sym typeface="Menlo Regular"/>
              </a:rPr>
              <a:t>end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(a), x);</a:t>
            </a:r>
            <a:endParaRPr sz="140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indent="0">
              <a:buSzTx/>
              <a:buFont typeface="Wingdings"/>
              <a:buNone/>
            </a:pP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auto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p = </a:t>
            </a:r>
            <a:r>
              <a:rPr sz="1400">
                <a:solidFill>
                  <a:srgbClr val="3D1D81"/>
                </a:solidFill>
                <a:latin typeface="Menlo Regular"/>
                <a:ea typeface="Menlo Regular"/>
                <a:cs typeface="Menlo Regular"/>
                <a:sym typeface="Menlo Regular"/>
              </a:rPr>
              <a:t>find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(a, x);</a:t>
            </a:r>
          </a:p>
          <a:p>
            <a:pPr/>
          </a:p>
          <a:p>
            <a:pPr/>
            <a:r>
              <a:t>Have many variants of simple, common algorithms such as find() and copy()</a:t>
            </a:r>
          </a:p>
          <a:p>
            <a:pPr/>
          </a:p>
          <a:p>
            <a:pPr/>
            <a:r>
              <a:t>Look for interface symmetry</a:t>
            </a:r>
          </a:p>
          <a:p>
            <a:pPr marL="0" indent="0">
              <a:buSzTx/>
              <a:buFont typeface="Wingdings"/>
              <a:buNone/>
            </a:pPr>
            <a:r>
              <a:rPr sz="1400">
                <a:solidFill>
                  <a:srgbClr val="3D1D81"/>
                </a:solidFill>
                <a:latin typeface="Menlo Regular"/>
                <a:ea typeface="Menlo Regular"/>
                <a:cs typeface="Menlo Regular"/>
                <a:sym typeface="Menlo Regular"/>
              </a:rPr>
              <a:t>sort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(a, [](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rPr>
              <a:t>employee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&amp; x, 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rPr>
              <a:t>employee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&amp; y){ 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return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x.</a:t>
            </a:r>
            <a:r>
              <a: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rPr>
              <a:t>last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&lt; y.</a:t>
            </a:r>
            <a:r>
              <a: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rPr>
              <a:t>last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; });</a:t>
            </a:r>
            <a:endParaRPr sz="140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3D1D81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t>lower_bound</a:t>
            </a:r>
            <a:r>
              <a:rPr>
                <a:solidFill>
                  <a:srgbClr val="000000"/>
                </a:solidFill>
              </a:rPr>
              <a:t>(a, </a:t>
            </a:r>
            <a:r>
              <a:rPr>
                <a:solidFill>
                  <a:srgbClr val="D12F1B"/>
                </a:solidFill>
              </a:rPr>
              <a:t>"Parent"</a:t>
            </a:r>
            <a:r>
              <a:rPr>
                <a:solidFill>
                  <a:srgbClr val="000000"/>
                </a:solidFill>
              </a:rPr>
              <a:t>, </a:t>
            </a:r>
            <a:r>
              <a:t>[](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employee</a:t>
            </a:r>
            <a:r>
              <a:t>&amp; x,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&amp; y){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x.</a:t>
            </a:r>
            <a:r>
              <a:rPr>
                <a:solidFill>
                  <a:srgbClr val="4F8187"/>
                </a:solidFill>
              </a:rPr>
              <a:t>last</a:t>
            </a:r>
            <a:r>
              <a:t> &lt; y; });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Adobe Clean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4F8187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D1D81"/>
                </a:solidFill>
              </a:rPr>
              <a:t>sort</a:t>
            </a:r>
            <a:r>
              <a:rPr>
                <a:solidFill>
                  <a:srgbClr val="000000"/>
                </a:solidFill>
              </a:rPr>
              <a:t>(a, </a:t>
            </a:r>
            <a:r>
              <a:rPr>
                <a:solidFill>
                  <a:srgbClr val="703DAA"/>
                </a:solidFill>
              </a:rPr>
              <a:t>less</a:t>
            </a:r>
            <a:r>
              <a:rPr>
                <a:solidFill>
                  <a:srgbClr val="000000"/>
                </a:solidFill>
              </a:rPr>
              <a:t>(), &amp;</a:t>
            </a:r>
            <a:r>
              <a:t>employee</a:t>
            </a:r>
            <a:r>
              <a:rPr>
                <a:solidFill>
                  <a:srgbClr val="000000"/>
                </a:solidFill>
              </a:rPr>
              <a:t>::</a:t>
            </a:r>
            <a:r>
              <a:t>last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3D1D81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t>lower_bound</a:t>
            </a:r>
            <a:r>
              <a:rPr>
                <a:solidFill>
                  <a:srgbClr val="000000"/>
                </a:solidFill>
              </a:rPr>
              <a:t>(a, </a:t>
            </a:r>
            <a:r>
              <a:rPr>
                <a:solidFill>
                  <a:srgbClr val="D12F1B"/>
                </a:solidFill>
              </a:rPr>
              <a:t>"Parent"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03DAA"/>
                </a:solidFill>
              </a:rPr>
              <a:t>less</a:t>
            </a:r>
            <a:r>
              <a:rPr>
                <a:solidFill>
                  <a:srgbClr val="000000"/>
                </a:solidFill>
              </a:rPr>
              <a:t>(), &amp;</a:t>
            </a:r>
            <a:r>
              <a:rPr>
                <a:solidFill>
                  <a:srgbClr val="4F8187"/>
                </a:solidFill>
              </a:rPr>
              <a:t>employee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4F8187"/>
                </a:solidFill>
              </a:rPr>
              <a:t>last</a:t>
            </a:r>
            <a:r>
              <a:rPr>
                <a:solidFill>
                  <a:srgbClr val="000000"/>
                </a:solidFill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xfrm>
            <a:off x="5986767" y="6429373"/>
            <a:ext cx="21529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7" name="Range based for loops for for-each and simple transfor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based for loops for for-each and simple transforms</a:t>
            </a:r>
          </a:p>
          <a:p>
            <a:pPr/>
          </a:p>
          <a:p>
            <a:pPr marL="0" indent="0" defTabSz="457200">
              <a:spcBef>
                <a:spcPts val="0"/>
              </a:spcBef>
              <a:buSzTx/>
              <a:buFont typeface="Wingdings"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e: r) </a:t>
            </a:r>
            <a:r>
              <a:rPr>
                <a:solidFill>
                  <a:srgbClr val="31595D"/>
                </a:solidFill>
              </a:rPr>
              <a:t>f</a:t>
            </a:r>
            <a:r>
              <a:t>(e);</a:t>
            </a:r>
          </a:p>
          <a:p>
            <a:pPr marL="0" indent="0" defTabSz="457200">
              <a:spcBef>
                <a:spcPts val="0"/>
              </a:spcBef>
              <a:buSzTx/>
              <a:buFont typeface="Wingdings"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e: r) e = </a:t>
            </a:r>
            <a:r>
              <a:rPr>
                <a:solidFill>
                  <a:srgbClr val="31595D"/>
                </a:solidFill>
              </a:rPr>
              <a:t>f</a:t>
            </a:r>
            <a:r>
              <a:t>(e);</a:t>
            </a:r>
          </a:p>
          <a:p>
            <a:pPr marL="0" indent="0" defTabSz="457200">
              <a:spcBef>
                <a:spcPts val="0"/>
              </a:spcBef>
              <a:buSzTx/>
              <a:buFont typeface="Wingdings"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000"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Adobe Clean"/>
            </a:endParaRPr>
          </a:p>
          <a:p>
            <a:pPr lvl="1"/>
            <a:r>
              <a:t>Use const auto&amp; for for-each and auto&amp; for transforms</a:t>
            </a:r>
          </a:p>
          <a:p>
            <a:pPr lvl="1"/>
            <a:r>
              <a:t>Keep the body </a:t>
            </a:r>
            <a:r>
              <a:rPr b="1"/>
              <a:t>short</a:t>
            </a:r>
            <a:endParaRPr b="1"/>
          </a:p>
          <a:p>
            <a:pPr lvl="2"/>
            <a:r>
              <a:t>A general guideline is no longer than composition of two functions with an operator</a:t>
            </a:r>
          </a:p>
          <a:p>
            <a:pPr lvl="2"/>
          </a:p>
          <a:p>
            <a:pPr marL="25479" indent="0" defTabSz="431800">
              <a:buSzTx/>
              <a:buFont typeface="Wingdings"/>
              <a:buNone/>
              <a:tabLst>
                <a:tab pos="533400" algn="l"/>
              </a:tabLst>
            </a:pP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for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(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auto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&amp; e: r) </a:t>
            </a:r>
            <a:r>
              <a:rPr sz="1400">
                <a:solidFill>
                  <a:srgbClr val="31595D"/>
                </a:solidFill>
                <a:latin typeface="Menlo Regular"/>
                <a:ea typeface="Menlo Regular"/>
                <a:cs typeface="Menlo Regular"/>
                <a:sym typeface="Menlo Regular"/>
              </a:rPr>
              <a:t>f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sz="1400">
                <a:solidFill>
                  <a:srgbClr val="31595D"/>
                </a:solidFill>
                <a:latin typeface="Menlo Regular"/>
                <a:ea typeface="Menlo Regular"/>
                <a:cs typeface="Menlo Regular"/>
                <a:sym typeface="Menlo Regular"/>
              </a:rPr>
              <a:t>g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(e));</a:t>
            </a:r>
            <a:endParaRPr sz="140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25479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e: r) { </a:t>
            </a:r>
            <a:r>
              <a:rPr>
                <a:solidFill>
                  <a:srgbClr val="31595D"/>
                </a:solidFill>
              </a:rPr>
              <a:t>f</a:t>
            </a:r>
            <a:r>
              <a:t>(e); </a:t>
            </a:r>
            <a:r>
              <a:rPr>
                <a:solidFill>
                  <a:srgbClr val="31595D"/>
                </a:solidFill>
              </a:rPr>
              <a:t>g</a:t>
            </a:r>
            <a:r>
              <a:t>(e); };</a:t>
            </a:r>
          </a:p>
          <a:p>
            <a:pPr marL="25479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e: r) e = </a:t>
            </a:r>
            <a:r>
              <a:rPr>
                <a:solidFill>
                  <a:srgbClr val="31595D"/>
                </a:solidFill>
              </a:rPr>
              <a:t>f</a:t>
            </a:r>
            <a:r>
              <a:t>(e) + </a:t>
            </a:r>
            <a:r>
              <a:rPr>
                <a:solidFill>
                  <a:srgbClr val="31595D"/>
                </a:solidFill>
              </a:rPr>
              <a:t>g</a:t>
            </a:r>
            <a:r>
              <a:t>(e);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1"/>
            <a:r>
              <a:t>If the body is longer, factor it out and give it a name</a:t>
            </a:r>
          </a:p>
        </p:txBody>
      </p:sp>
      <p:pic>
        <p:nvPicPr>
          <p:cNvPr id="49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3700" y="1384300"/>
            <a:ext cx="1246310" cy="102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7" grpId="1"/>
      <p:bldP build="whole" bldLvl="1" animBg="1" rev="0" advAuto="0" spid="498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xfrm>
            <a:off x="5987224" y="6429373"/>
            <a:ext cx="21437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Use lambdas for predicates, comparisons, and projections, but keep them sh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lambdas for predicates, comparisons, and projections, but keep them </a:t>
            </a:r>
            <a:r>
              <a:rPr b="1"/>
              <a:t>short</a:t>
            </a:r>
          </a:p>
          <a:p>
            <a:pPr/>
          </a:p>
          <a:p>
            <a:pPr/>
            <a:r>
              <a:t>Use function objects with template member function to simulate polymorphic lambda</a:t>
            </a:r>
          </a:p>
          <a:p>
            <a:pPr/>
          </a:p>
          <a:p>
            <a:pPr marL="0" indent="0">
              <a:buSzTx/>
              <a:buFont typeface="Wingdings"/>
              <a:buNone/>
            </a:pP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struct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last_name {</a:t>
            </a:r>
            <a:endParaRPr sz="140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&amp;;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BB2CA2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BB2CA2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&amp; </a:t>
            </a:r>
            <a:r>
              <a:t>operator</a:t>
            </a:r>
            <a:r>
              <a:rPr>
                <a:solidFill>
                  <a:srgbClr val="000000"/>
                </a:solidFill>
              </a:rPr>
              <a:t>()(</a:t>
            </a:r>
            <a:r>
              <a:t>const</a:t>
            </a:r>
            <a:r>
              <a:rPr>
                <a:solidFill>
                  <a:srgbClr val="000000"/>
                </a:solidFill>
              </a:rPr>
              <a:t> T&amp; x) </a:t>
            </a:r>
            <a:r>
              <a:t>const</a:t>
            </a:r>
            <a:r>
              <a:rPr>
                <a:solidFill>
                  <a:srgbClr val="000000"/>
                </a:solidFill>
              </a:rPr>
              <a:t> {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x.</a:t>
            </a:r>
            <a:r>
              <a:rPr>
                <a:solidFill>
                  <a:srgbClr val="703DAA"/>
                </a:solidFill>
              </a:rPr>
              <a:t>last</a:t>
            </a:r>
            <a:r>
              <a:rPr>
                <a:solidFill>
                  <a:srgbClr val="000000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008400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...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008400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3D1D81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p = </a:t>
            </a:r>
            <a:r>
              <a:t>lower_bound</a:t>
            </a:r>
            <a:r>
              <a:rPr>
                <a:solidFill>
                  <a:srgbClr val="000000"/>
                </a:solidFill>
              </a:rPr>
              <a:t>(a, </a:t>
            </a:r>
            <a:r>
              <a:rPr>
                <a:solidFill>
                  <a:srgbClr val="D12F1B"/>
                </a:solidFill>
              </a:rPr>
              <a:t>"Parent"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03DAA"/>
                </a:solidFill>
              </a:rPr>
              <a:t>less</a:t>
            </a:r>
            <a:r>
              <a:rPr>
                <a:solidFill>
                  <a:srgbClr val="000000"/>
                </a:solidFill>
              </a:rPr>
              <a:t>(), </a:t>
            </a:r>
            <a:r>
              <a:rPr>
                <a:solidFill>
                  <a:srgbClr val="4F8187"/>
                </a:solidFill>
              </a:rPr>
              <a:t>last_name</a:t>
            </a:r>
            <a:r>
              <a:rPr>
                <a:solidFill>
                  <a:srgbClr val="000000"/>
                </a:solidFill>
              </a:rPr>
              <a:t>());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What is a Raw Loo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is a Raw Loop?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06" name="void PanelBar::RepositionExpandedPanels(Panel* fixed_panel) {…"/>
          <p:cNvSpPr txBox="1"/>
          <p:nvPr/>
        </p:nvSpPr>
        <p:spPr>
          <a:xfrm>
            <a:off x="304800" y="825500"/>
            <a:ext cx="11569700" cy="2324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</a:t>
            </a:r>
            <a:r>
              <a:rPr>
                <a:solidFill>
                  <a:srgbClr val="4F8187"/>
                </a:solidFill>
              </a:rPr>
              <a:t>PanelBar</a:t>
            </a:r>
            <a:r>
              <a:t>::RepositionExpandedPanels(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*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78492A"/>
                </a:solidFill>
              </a:rPr>
              <a:t>CHECK</a:t>
            </a:r>
            <a:r>
              <a:t>(fixed_panel);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First, find the index of the fixed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 fixed_index = </a:t>
            </a:r>
            <a:r>
              <a:rPr>
                <a:solidFill>
                  <a:srgbClr val="31595D"/>
                </a:solidFill>
              </a:rPr>
              <a:t>GetPanelIndex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, *fixed_panel);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78492A"/>
                </a:solidFill>
              </a:rPr>
              <a:t>CHECK_LT</a:t>
            </a:r>
            <a:r>
              <a:t>(fixed_index, expanded_panels_.size());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Next, check if the panel has moved to the other side of another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 center_x = fixed_panel-&gt;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rPr>
                <a:solidFill>
                  <a:srgbClr val="000000"/>
                </a:solidFill>
              </a:rPr>
              <a:t>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 i &lt;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size</a:t>
            </a:r>
            <a:r>
              <a:rPr>
                <a:solidFill>
                  <a:srgbClr val="000000"/>
                </a:solidFill>
              </a:rPr>
              <a:t>(); ++i)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Panel</a:t>
            </a:r>
            <a:r>
              <a:rPr>
                <a:solidFill>
                  <a:srgbClr val="000000"/>
                </a:solidFill>
              </a:rPr>
              <a:t>* panel 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3D1D81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].</a:t>
            </a:r>
            <a:r>
              <a:rPr>
                <a:solidFill>
                  <a:srgbClr val="3D1D81"/>
                </a:solidFill>
              </a:rPr>
              <a:t>get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(center_x &lt;= panel-&gt;</a:t>
            </a:r>
            <a:r>
              <a:rPr>
                <a:solidFill>
                  <a:srgbClr val="31595D"/>
                </a:solidFill>
              </a:rPr>
              <a:t>cur_panel_center</a:t>
            </a:r>
            <a:r>
              <a:t>() ||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i ==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size</a:t>
            </a:r>
            <a:r>
              <a:rPr>
                <a:solidFill>
                  <a:srgbClr val="000000"/>
                </a:solidFill>
              </a:rPr>
              <a:t>() - 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!=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// If it has, then we reorder the panels.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 ref 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[</a:t>
            </a:r>
            <a:r>
              <a:rPr>
                <a:solidFill>
                  <a:srgbClr val="3D1D81"/>
                </a:solidFill>
              </a:rPr>
              <a:t>fixed_index</a:t>
            </a:r>
            <a:r>
              <a:t>];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erase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fixed_index);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(i &lt;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size</a:t>
            </a:r>
            <a:r>
              <a:rPr>
                <a:solidFill>
                  <a:srgbClr val="000000"/>
                </a:solidFill>
              </a:rPr>
              <a:t>())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insert</a:t>
            </a:r>
            <a:r>
              <a:rPr>
                <a:solidFill>
                  <a:srgbClr val="000000"/>
                </a:solidFill>
              </a:rPr>
              <a:t>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rPr>
                <a:solidFill>
                  <a:srgbClr val="000000"/>
                </a:solidFill>
              </a:rPr>
              <a:t>() + i, ref);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</a:t>
            </a:r>
            <a:r>
              <a:rPr>
                <a:solidFill>
                  <a:srgbClr val="BB2CA2"/>
                </a:solidFill>
              </a:rPr>
              <a:t>else</a:t>
            </a:r>
            <a:r>
              <a:t>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push_back</a:t>
            </a:r>
            <a:r>
              <a:rPr>
                <a:solidFill>
                  <a:srgbClr val="000000"/>
                </a:solidFill>
              </a:rPr>
              <a:t>(ref);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Find the total width of the panels to the left of the fixed panel.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 total_width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fixed_index = -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BB2C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i =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 i &lt; </a:t>
            </a:r>
            <a:r>
              <a:rPr>
                <a:solidFill>
                  <a:srgbClr val="BB2CA2"/>
                </a:solidFill>
              </a:rPr>
              <a:t>static_cast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&gt;(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size</a:t>
            </a:r>
            <a:r>
              <a:rPr>
                <a:solidFill>
                  <a:srgbClr val="000000"/>
                </a:solidFill>
              </a:rPr>
              <a:t>()); ++i)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Panel</a:t>
            </a:r>
            <a:r>
              <a:rPr>
                <a:solidFill>
                  <a:srgbClr val="000000"/>
                </a:solidFill>
              </a:rPr>
              <a:t>* panel 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3D1D81"/>
                </a:solidFill>
              </a:rPr>
              <a:t>i</a:t>
            </a:r>
            <a:r>
              <a:rPr>
                <a:solidFill>
                  <a:srgbClr val="000000"/>
                </a:solidFill>
              </a:rPr>
              <a:t>].</a:t>
            </a:r>
            <a:r>
              <a:rPr>
                <a:solidFill>
                  <a:srgbClr val="3D1D81"/>
                </a:solidFill>
              </a:rPr>
              <a:t>get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 == fixed_panel)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fixed_index = i;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BB2CA2"/>
                </a:solidFill>
              </a:rPr>
              <a:t>break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total_width += panel-&gt;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78492A"/>
                </a:solidFill>
              </a:rPr>
              <a:t>CHECK_NE</a:t>
            </a:r>
            <a:r>
              <a:t>(fixed_index, -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 new_fixed_index =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Move panels over to the right of the fixed panel until all of the ones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on the left will fit.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 avail_width = </a:t>
            </a:r>
            <a:r>
              <a:rPr>
                <a:solidFill>
                  <a:srgbClr val="3D1D81"/>
                </a:solidFill>
              </a:rPr>
              <a:t>max</a:t>
            </a:r>
            <a:r>
              <a:t>(fixed_panel-&gt;</a:t>
            </a:r>
            <a:r>
              <a:rPr>
                <a:solidFill>
                  <a:srgbClr val="31595D"/>
                </a:solidFill>
              </a:rPr>
              <a:t>cur_panel_left</a:t>
            </a:r>
            <a:r>
              <a:t>() -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while</a:t>
            </a:r>
            <a:r>
              <a:t> (total_width &gt; avail_width)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new_fixed_index--;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8492A"/>
                </a:solidFill>
              </a:rPr>
              <a:t>CHECK_GE</a:t>
            </a:r>
            <a:r>
              <a:t>(new_fixed_index,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total_width -=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[</a:t>
            </a:r>
            <a:r>
              <a:rPr>
                <a:solidFill>
                  <a:srgbClr val="3D1D81"/>
                </a:solidFill>
              </a:rPr>
              <a:t>new_fixed_index</a:t>
            </a:r>
            <a:r>
              <a:t>]-&gt;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Reorder the fixed panel if its index changed.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(new_fixed_index != fixed_index)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Panels</a:t>
            </a:r>
            <a:r>
              <a:t>::</a:t>
            </a:r>
            <a:r>
              <a:rPr>
                <a:solidFill>
                  <a:srgbClr val="703DAA"/>
                </a:solidFill>
              </a:rPr>
              <a:t>iterator</a:t>
            </a:r>
            <a:r>
              <a:t> it 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 ref = *it;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erase</a:t>
            </a:r>
            <a:r>
              <a:rPr>
                <a:solidFill>
                  <a:srgbClr val="000000"/>
                </a:solidFill>
              </a:rPr>
              <a:t>(it);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insert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new_fixed_index, ref);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fixed_index = new_fixed_index;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Now find the width of the panels to the right, and move them to the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left as needed.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total_width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4F8187"/>
                </a:solidFill>
              </a:rPr>
              <a:t>Panels</a:t>
            </a:r>
            <a:r>
              <a:t>::</a:t>
            </a:r>
            <a:r>
              <a:rPr>
                <a:solidFill>
                  <a:srgbClr val="703DAA"/>
                </a:solidFill>
              </a:rPr>
              <a:t>iterator</a:t>
            </a:r>
            <a:r>
              <a:t> it 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fixed_index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it !=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(); ++it)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total_width += (*it)-&gt;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avail_width = </a:t>
            </a:r>
            <a:r>
              <a:rPr>
                <a:solidFill>
                  <a:srgbClr val="3D1D81"/>
                </a:solidFill>
              </a:rPr>
              <a:t>max</a:t>
            </a:r>
            <a:r>
              <a:t>(</a:t>
            </a:r>
            <a:r>
              <a:rPr>
                <a:solidFill>
                  <a:srgbClr val="4F8187"/>
                </a:solidFill>
              </a:rPr>
              <a:t>wm_</a:t>
            </a:r>
            <a:r>
              <a:t>-&gt;</a:t>
            </a:r>
            <a:r>
              <a:rPr>
                <a:solidFill>
                  <a:srgbClr val="31595D"/>
                </a:solidFill>
              </a:rPr>
              <a:t>width</a:t>
            </a:r>
            <a:r>
              <a:t>() - (fixed_panel-&gt;</a:t>
            </a:r>
            <a:r>
              <a:rPr>
                <a:solidFill>
                  <a:srgbClr val="31595D"/>
                </a:solidFill>
              </a:rPr>
              <a:t>cur_right</a:t>
            </a:r>
            <a:r>
              <a:t>() +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),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while</a:t>
            </a:r>
            <a:r>
              <a:t> (total_width &gt; avail_width)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new_fixed_index++;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8492A"/>
                </a:solidFill>
              </a:rPr>
              <a:t>CHECK_LT</a:t>
            </a:r>
            <a:r>
              <a:t>(new_fixed_index, expanded_panels_.size());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total_width -=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[</a:t>
            </a:r>
            <a:r>
              <a:rPr>
                <a:solidFill>
                  <a:srgbClr val="3D1D81"/>
                </a:solidFill>
              </a:rPr>
              <a:t>new_fixed_index</a:t>
            </a:r>
            <a:r>
              <a:t>]-&gt;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Do the reordering again.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(new_fixed_index != fixed_index)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Panels</a:t>
            </a:r>
            <a:r>
              <a:t>::</a:t>
            </a:r>
            <a:r>
              <a:rPr>
                <a:solidFill>
                  <a:srgbClr val="703DAA"/>
                </a:solidFill>
              </a:rPr>
              <a:t>iterator</a:t>
            </a:r>
            <a:r>
              <a:t> it 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ref_ptr&lt;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&gt; ref = *it;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erase</a:t>
            </a:r>
            <a:r>
              <a:rPr>
                <a:solidFill>
                  <a:srgbClr val="000000"/>
                </a:solidFill>
              </a:rPr>
              <a:t>(it);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insert</a:t>
            </a:r>
            <a:r>
              <a:t>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new_fixed_index, ref);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fixed_index = new_fixed_index;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Finally, push panels to the left and the right so they don't overlap.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boundary 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3D1D81"/>
                </a:solidFill>
              </a:rPr>
              <a:t>fixed_index</a:t>
            </a:r>
            <a:r>
              <a:rPr>
                <a:solidFill>
                  <a:srgbClr val="000000"/>
                </a:solidFill>
              </a:rPr>
              <a:t>]-&gt;</a:t>
            </a:r>
            <a:r>
              <a:rPr>
                <a:solidFill>
                  <a:srgbClr val="31595D"/>
                </a:solidFill>
              </a:rPr>
              <a:t>cur_panel_left</a:t>
            </a:r>
            <a:r>
              <a:rPr>
                <a:solidFill>
                  <a:srgbClr val="000000"/>
                </a:solidFill>
              </a:rPr>
              <a:t>() - </a:t>
            </a:r>
            <a:r>
              <a:t>kBarPadding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4F8187"/>
                </a:solidFill>
              </a:rPr>
              <a:t>Panels</a:t>
            </a:r>
            <a:r>
              <a:rPr>
                <a:solidFill>
                  <a:srgbClr val="000000"/>
                </a:solidFill>
              </a:rPr>
              <a:t>::</a:t>
            </a:r>
            <a:r>
              <a:t>reverse_iterator</a:t>
            </a:r>
            <a:r>
              <a:rPr>
                <a:solidFill>
                  <a:srgbClr val="000000"/>
                </a:solidFill>
              </a:rPr>
              <a:t> it =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// Start at the panel to the left of 'new_fixed_index'.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rbegin</a:t>
            </a:r>
            <a:r>
              <a:rPr>
                <a:solidFill>
                  <a:srgbClr val="000000"/>
                </a:solidFill>
              </a:rPr>
              <a:t>() +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(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size</a:t>
            </a:r>
            <a:r>
              <a:t>() - new_fixed_index);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it !=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rend</a:t>
            </a:r>
            <a:r>
              <a:rPr>
                <a:solidFill>
                  <a:srgbClr val="000000"/>
                </a:solidFill>
              </a:rPr>
              <a:t>(); ++it)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* panel = it-&gt;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(panel-&gt;</a:t>
            </a:r>
            <a:r>
              <a:rPr>
                <a:solidFill>
                  <a:srgbClr val="31595D"/>
                </a:solidFill>
              </a:rPr>
              <a:t>cur_right</a:t>
            </a:r>
            <a:r>
              <a:t>() &gt; boundary)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panel-&gt;</a:t>
            </a:r>
            <a:r>
              <a:rPr>
                <a:solidFill>
                  <a:srgbClr val="31595D"/>
                </a:solidFill>
              </a:rPr>
              <a:t>Move</a:t>
            </a:r>
            <a:r>
              <a:t>(boundary, </a:t>
            </a:r>
            <a:r>
              <a:rPr>
                <a:solidFill>
                  <a:srgbClr val="4F8187"/>
                </a:solidFill>
              </a:rPr>
              <a:t>kAnimMs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31595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} </a:t>
            </a:r>
            <a:r>
              <a:rPr>
                <a:solidFill>
                  <a:srgbClr val="BB2CA2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BB2CA2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(panel-&gt;</a:t>
            </a:r>
            <a:r>
              <a:t>cur_panel_left</a:t>
            </a:r>
            <a:r>
              <a:rPr>
                <a:solidFill>
                  <a:srgbClr val="000000"/>
                </a:solidFill>
              </a:rPr>
              <a:t>() &lt;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panel-&gt;</a:t>
            </a:r>
            <a:r>
              <a:rPr>
                <a:solidFill>
                  <a:srgbClr val="31595D"/>
                </a:solidFill>
              </a:rPr>
              <a:t>Move</a:t>
            </a:r>
            <a:r>
              <a:t>(</a:t>
            </a:r>
            <a:r>
              <a:rPr>
                <a:solidFill>
                  <a:srgbClr val="3D1D81"/>
                </a:solidFill>
              </a:rPr>
              <a:t>min</a:t>
            </a:r>
            <a:r>
              <a:t>(boundary, panel-&gt;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 +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), </a:t>
            </a:r>
            <a:r>
              <a:rPr>
                <a:solidFill>
                  <a:srgbClr val="4F8187"/>
                </a:solidFill>
              </a:rPr>
              <a:t>kAnimMs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boundary = panel-&gt;</a:t>
            </a:r>
            <a:r>
              <a:rPr>
                <a:solidFill>
                  <a:srgbClr val="31595D"/>
                </a:solidFill>
              </a:rPr>
              <a:t>cur_panel_left</a:t>
            </a:r>
            <a:r>
              <a:t>() -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boundary 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3D1D81"/>
                </a:solidFill>
              </a:rPr>
              <a:t>fixed_index</a:t>
            </a:r>
            <a:r>
              <a:rPr>
                <a:solidFill>
                  <a:srgbClr val="000000"/>
                </a:solidFill>
              </a:rPr>
              <a:t>]-&gt;</a:t>
            </a:r>
            <a:r>
              <a:rPr>
                <a:solidFill>
                  <a:srgbClr val="31595D"/>
                </a:solidFill>
              </a:rPr>
              <a:t>cur_right</a:t>
            </a:r>
            <a:r>
              <a:rPr>
                <a:solidFill>
                  <a:srgbClr val="000000"/>
                </a:solidFill>
              </a:rPr>
              <a:t>() + </a:t>
            </a:r>
            <a:r>
              <a:t>kBarPadding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4F8187"/>
                </a:solidFill>
              </a:rPr>
              <a:t>Panels</a:t>
            </a:r>
            <a:r>
              <a:t>::</a:t>
            </a:r>
            <a:r>
              <a:rPr>
                <a:solidFill>
                  <a:srgbClr val="703DAA"/>
                </a:solidFill>
              </a:rPr>
              <a:t>iterator</a:t>
            </a:r>
            <a:r>
              <a:t> it = </a:t>
            </a:r>
            <a:r>
              <a:rPr>
                <a:solidFill>
                  <a:srgbClr val="4F8187"/>
                </a:solidFill>
              </a:rPr>
              <a:t>expanded_panels_</a:t>
            </a:r>
            <a:r>
              <a:t>.</a:t>
            </a:r>
            <a:r>
              <a:rPr>
                <a:solidFill>
                  <a:srgbClr val="3D1D81"/>
                </a:solidFill>
              </a:rPr>
              <a:t>begin</a:t>
            </a:r>
            <a:r>
              <a:t>() + new_fixed_index + </a:t>
            </a:r>
            <a:r>
              <a:rPr>
                <a:solidFill>
                  <a:srgbClr val="272AD8"/>
                </a:solidFill>
              </a:rPr>
              <a:t>1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solidFill>
                  <a:srgbClr val="4F81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it != </a:t>
            </a:r>
            <a:r>
              <a:t>expanded_panels_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D1D81"/>
                </a:solidFill>
              </a:rPr>
              <a:t>end</a:t>
            </a:r>
            <a:r>
              <a:rPr>
                <a:solidFill>
                  <a:srgbClr val="000000"/>
                </a:solidFill>
              </a:rPr>
              <a:t>(); ++it)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Panel</a:t>
            </a:r>
            <a:r>
              <a:t>* panel = it-&gt;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(panel-&gt;</a:t>
            </a:r>
            <a:r>
              <a:rPr>
                <a:solidFill>
                  <a:srgbClr val="31595D"/>
                </a:solidFill>
              </a:rPr>
              <a:t>cur_panel_left</a:t>
            </a:r>
            <a:r>
              <a:t>() &lt; boundary)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panel-&gt;</a:t>
            </a:r>
            <a:r>
              <a:rPr>
                <a:solidFill>
                  <a:srgbClr val="31595D"/>
                </a:solidFill>
              </a:rPr>
              <a:t>Move</a:t>
            </a:r>
            <a:r>
              <a:t>(boundary + panel-&gt;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(), </a:t>
            </a:r>
            <a:r>
              <a:rPr>
                <a:solidFill>
                  <a:srgbClr val="4F8187"/>
                </a:solidFill>
              </a:rPr>
              <a:t>kAnimMs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 </a:t>
            </a:r>
            <a:r>
              <a:rPr>
                <a:solidFill>
                  <a:srgbClr val="BB2CA2"/>
                </a:solidFill>
              </a:rPr>
              <a:t>else</a:t>
            </a:r>
            <a:r>
              <a:t>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(panel-&gt;</a:t>
            </a:r>
            <a:r>
              <a:rPr>
                <a:solidFill>
                  <a:srgbClr val="31595D"/>
                </a:solidFill>
              </a:rPr>
              <a:t>cur_right</a:t>
            </a:r>
            <a:r>
              <a:t>() &gt; </a:t>
            </a:r>
            <a:r>
              <a:rPr>
                <a:solidFill>
                  <a:srgbClr val="4F8187"/>
                </a:solidFill>
              </a:rPr>
              <a:t>wm_</a:t>
            </a:r>
            <a:r>
              <a:t>-&gt;</a:t>
            </a:r>
            <a:r>
              <a:rPr>
                <a:solidFill>
                  <a:srgbClr val="31595D"/>
                </a:solidFill>
              </a:rPr>
              <a:t>width</a:t>
            </a:r>
            <a:r>
              <a:t>()) {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panel-&gt;</a:t>
            </a:r>
            <a:r>
              <a:rPr>
                <a:solidFill>
                  <a:srgbClr val="31595D"/>
                </a:solidFill>
              </a:rPr>
              <a:t>Move</a:t>
            </a:r>
            <a:r>
              <a:t>(</a:t>
            </a:r>
            <a:r>
              <a:rPr>
                <a:solidFill>
                  <a:srgbClr val="3D1D81"/>
                </a:solidFill>
              </a:rPr>
              <a:t>max</a:t>
            </a:r>
            <a:r>
              <a:t>(boundary + panel-&gt;</a:t>
            </a:r>
            <a:r>
              <a:rPr>
                <a:solidFill>
                  <a:srgbClr val="31595D"/>
                </a:solidFill>
              </a:rPr>
              <a:t>panel_width</a:t>
            </a:r>
            <a:r>
              <a:t>(),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</a:t>
            </a:r>
            <a:r>
              <a:rPr>
                <a:solidFill>
                  <a:srgbClr val="4F8187"/>
                </a:solidFill>
              </a:rPr>
              <a:t>wm_</a:t>
            </a:r>
            <a:r>
              <a:t>-&gt;</a:t>
            </a:r>
            <a:r>
              <a:rPr>
                <a:solidFill>
                  <a:srgbClr val="31595D"/>
                </a:solidFill>
              </a:rPr>
              <a:t>width</a:t>
            </a:r>
            <a:r>
              <a:t>() -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),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</a:t>
            </a:r>
            <a:r>
              <a:rPr>
                <a:solidFill>
                  <a:srgbClr val="4F8187"/>
                </a:solidFill>
              </a:rPr>
              <a:t>kAnimMs</a:t>
            </a:r>
            <a:r>
              <a:t>);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boundary = panel-&gt;</a:t>
            </a:r>
            <a:r>
              <a:rPr>
                <a:solidFill>
                  <a:srgbClr val="31595D"/>
                </a:solidFill>
              </a:rPr>
              <a:t>cur_right</a:t>
            </a:r>
            <a:r>
              <a:t>() + </a:t>
            </a:r>
            <a:r>
              <a:rPr>
                <a:solidFill>
                  <a:srgbClr val="4F8187"/>
                </a:solidFill>
              </a:rPr>
              <a:t>kBarPadding</a:t>
            </a:r>
            <a:r>
              <a:t>;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07" name="Rounded Rectangle"/>
          <p:cNvSpPr/>
          <p:nvPr/>
        </p:nvSpPr>
        <p:spPr>
          <a:xfrm>
            <a:off x="165100" y="2679700"/>
            <a:ext cx="11836400" cy="3454400"/>
          </a:xfrm>
          <a:prstGeom prst="roundRect">
            <a:avLst>
              <a:gd name="adj" fmla="val 5515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08" name="Rounded Rectangle"/>
          <p:cNvSpPr/>
          <p:nvPr/>
        </p:nvSpPr>
        <p:spPr>
          <a:xfrm>
            <a:off x="165100" y="40894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09" name="Rounded Rectangle"/>
          <p:cNvSpPr/>
          <p:nvPr/>
        </p:nvSpPr>
        <p:spPr>
          <a:xfrm>
            <a:off x="165100" y="44831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10" name="Rounded Rectangle"/>
          <p:cNvSpPr/>
          <p:nvPr/>
        </p:nvSpPr>
        <p:spPr>
          <a:xfrm>
            <a:off x="165100" y="48768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11" name="Rounded Rectangle"/>
          <p:cNvSpPr/>
          <p:nvPr/>
        </p:nvSpPr>
        <p:spPr>
          <a:xfrm>
            <a:off x="165100" y="22479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12" name="Rounded Rectangle"/>
          <p:cNvSpPr/>
          <p:nvPr/>
        </p:nvSpPr>
        <p:spPr>
          <a:xfrm>
            <a:off x="165100" y="32639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213" name="Rounded Rectangle"/>
          <p:cNvSpPr/>
          <p:nvPr/>
        </p:nvSpPr>
        <p:spPr>
          <a:xfrm>
            <a:off x="165100" y="4279900"/>
            <a:ext cx="11836400" cy="279400"/>
          </a:xfrm>
          <a:prstGeom prst="roundRect">
            <a:avLst>
              <a:gd name="adj" fmla="val 50000"/>
            </a:avLst>
          </a:prstGeom>
          <a:solidFill>
            <a:srgbClr val="CDDA48">
              <a:alpha val="20000"/>
            </a:srgbClr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606612" origin="layout" pathEditMode="relative">
                                      <p:cBhvr>
                                        <p:cTn id="5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click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606612 L 0.000000 -1.013223" origin="layout" pathEditMode="relative">
                                      <p:cBhvr>
                                        <p:cTn id="5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path" nodeType="click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1.013223 L 0.000000 -1.534028" origin="layout" pathEditMode="relative">
                                      <p:cBhvr>
                                        <p:cTn id="6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click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1.534028 L 0.000000 -2.158131" origin="layout" pathEditMode="relative">
                                      <p:cBhvr>
                                        <p:cTn id="6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click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2.158131 L 0.000000 -2.641464" origin="layout" pathEditMode="relative">
                                      <p:cBhvr>
                                        <p:cTn id="6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6"/>
      <p:bldP build="whole" bldLvl="1" animBg="1" rev="0" advAuto="0" spid="212" grpId="9"/>
      <p:bldP build="whole" bldLvl="1" animBg="1" rev="0" advAuto="0" spid="211" grpId="11"/>
      <p:bldP build="whole" bldLvl="1" animBg="1" rev="0" advAuto="0" spid="212" grpId="12"/>
      <p:bldP build="whole" bldLvl="1" animBg="1" rev="0" advAuto="0" spid="207" grpId="1"/>
      <p:bldP build="whole" bldLvl="1" animBg="1" rev="0" advAuto="0" spid="211" grpId="14"/>
      <p:bldP build="whole" bldLvl="1" animBg="1" rev="0" advAuto="0" spid="209" grpId="3"/>
      <p:bldP build="whole" bldLvl="1" animBg="1" rev="0" advAuto="0" spid="207" grpId="5"/>
      <p:bldP build="whole" bldLvl="1" animBg="1" rev="0" advAuto="0" spid="210" grpId="4"/>
      <p:bldP build="whole" bldLvl="1" animBg="1" rev="0" advAuto="0" spid="209" grpId="7"/>
      <p:bldP build="whole" bldLvl="1" animBg="1" rev="0" advAuto="0" spid="213" grpId="10"/>
      <p:bldP build="whole" bldLvl="1" animBg="1" rev="0" advAuto="0" spid="210" grpId="8"/>
      <p:bldP build="whole" bldLvl="1" animBg="1" rev="0" advAuto="0" spid="213" grpId="13"/>
      <p:bldP build="whole" bldLvl="1" animBg="1" rev="0" advAuto="0" spid="208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table Par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Stable Partition</a:t>
            </a:r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506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" invalidUrl="" action="ppaction://hlinkshowjump?jump=lastslideviewed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lastslideviewed" tgtFrame="" tooltip="" history="1" highlightClick="0" endSnd="0"/>
              </a:rPr>
              <a:t>Back</a:t>
            </a:r>
          </a:p>
        </p:txBody>
      </p:sp>
      <p:pic>
        <p:nvPicPr>
          <p:cNvPr id="50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358900"/>
            <a:ext cx="1651000" cy="402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3187700"/>
            <a:ext cx="622300" cy="34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35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8923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21209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23495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25781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6400" y="3263900"/>
            <a:ext cx="11938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table Par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Stable Partition</a:t>
            </a: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518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" invalidUrl="" action="ppaction://hlinkshowjump?jump=lastslideviewed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lastslideviewed" tgtFrame="" tooltip="" history="1" highlightClick="0" endSnd="0"/>
              </a:rPr>
              <a:t>Back</a:t>
            </a:r>
          </a:p>
        </p:txBody>
      </p:sp>
      <p:pic>
        <p:nvPicPr>
          <p:cNvPr id="519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92400" y="3187700"/>
            <a:ext cx="622300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6400" y="3492500"/>
            <a:ext cx="11938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6400" y="3721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6400" y="41783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droppedImage.pdf" descr="dropped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6400" y="46355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droppedImage.pdf" descr="dropped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92400" y="5016500"/>
            <a:ext cx="622300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92400" y="1358900"/>
            <a:ext cx="622300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droppedImage.pdf" descr="dropped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76400" y="1435100"/>
            <a:ext cx="11938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table_partition(f, m, p)…"/>
          <p:cNvSpPr txBox="1"/>
          <p:nvPr/>
        </p:nvSpPr>
        <p:spPr>
          <a:xfrm>
            <a:off x="4381500" y="1524000"/>
            <a:ext cx="4691820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       stable_partition(f, m, p)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05 0.000000 0.173097 0.000277 0.173097 -0.017622 C 0.173097 -0.035520 0.020952 -0.033333 0.000000 -0.033333" origin="layout" pathEditMode="relative">
                                      <p:cBhvr>
                                        <p:cTn id="6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218 0.000000 0.173097 -0.010570 0.173097 -0.047389 C 0.173097 -0.084208 0.028255 -0.100608 0.000000 -0.100608" origin="layout" pathEditMode="relative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12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1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5549 0.000000 0.173097 -0.022747 0.173097 -0.050362 C 0.173097 -0.077976 -0.015549 -0.100000 0.000000 -0.100000" origin="layout" pathEditMode="relative">
                                      <p:cBhvr>
                                        <p:cTn id="1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0366 0.000000 0.173097 -0.012626 0.173097 -0.031035 C 0.173097 -0.049445 -0.010366 -0.066667 0.000000 -0.066667" origin="layout" pathEditMode="relative">
                                      <p:cBhvr>
                                        <p:cTn id="21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3333" origin="layout" pathEditMode="relative">
                                      <p:cBhvr>
                                        <p:cTn id="2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66667" origin="layout" pathEditMode="relative">
                                      <p:cBhvr>
                                        <p:cTn id="27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16"/>
      <p:bldP build="whole" bldLvl="1" animBg="1" rev="0" advAuto="0" spid="513" grpId="17"/>
      <p:bldP build="whole" bldLvl="1" animBg="1" rev="0" advAuto="0" spid="510" grpId="14"/>
      <p:bldP build="whole" bldLvl="1" animBg="1" rev="0" advAuto="0" spid="514" grpId="18"/>
      <p:bldP build="whole" bldLvl="1" animBg="1" rev="0" advAuto="0" spid="511" grpId="15"/>
      <p:bldP build="whole" bldLvl="1" animBg="1" rev="0" advAuto="0" spid="522" grpId="11"/>
      <p:bldP build="whole" bldLvl="1" animBg="1" rev="0" advAuto="0" spid="520" grpId="10"/>
      <p:bldP build="whole" bldLvl="1" animBg="1" rev="0" advAuto="0" spid="515" grpId="13"/>
      <p:bldP build="whole" bldLvl="1" animBg="1" rev="0" advAuto="0" spid="521" grpId="12"/>
      <p:bldP build="whole" bldLvl="1" animBg="1" rev="0" advAuto="0" spid="527" grpId="20"/>
      <p:bldP build="whole" bldLvl="1" animBg="1" rev="0" advAuto="0" spid="523" grpId="19"/>
      <p:bldP build="whole" bldLvl="1" animBg="1" rev="0" advAuto="0" spid="526" grpId="9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table Par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Stable Partition</a:t>
            </a:r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531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" invalidUrl="" action="ppaction://hlinkshowjump?jump=lastslideviewed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lastslideviewed" tgtFrame="" tooltip="" history="1" highlightClick="0" endSnd="0"/>
              </a:rPr>
              <a:t>Back</a:t>
            </a:r>
          </a:p>
        </p:txBody>
      </p:sp>
      <p:pic>
        <p:nvPicPr>
          <p:cNvPr id="53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187700"/>
            <a:ext cx="622300" cy="3429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otate(stable_partition(f, m, p),…"/>
          <p:cNvSpPr txBox="1"/>
          <p:nvPr/>
        </p:nvSpPr>
        <p:spPr>
          <a:xfrm>
            <a:off x="4381500" y="1524000"/>
            <a:ext cx="4905909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rotate(stable_partition(f, m, p),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m,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p));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53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435100"/>
            <a:ext cx="11938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1892300"/>
            <a:ext cx="11938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6400" y="32639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3949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92400" y="19050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92400" y="39624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6400" y="1435100"/>
            <a:ext cx="11938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table_partition(f, m, p)…"/>
          <p:cNvSpPr txBox="1"/>
          <p:nvPr/>
        </p:nvSpPr>
        <p:spPr>
          <a:xfrm>
            <a:off x="4381500" y="1524000"/>
            <a:ext cx="4691820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       stable_partition(f, m, p)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34987 0.000000 0.173097 -0.045802 0.173097 -0.101031 C 0.173097 -0.156259 0.043797 -0.200000 0.000000 -0.2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0000" origin="layout" pathEditMode="relative">
                                      <p:cBhvr>
                                        <p:cTn id="9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4" grpId="4"/>
      <p:bldP build="whole" bldLvl="1" animBg="1" rev="0" advAuto="0" spid="536" grpId="6"/>
      <p:bldP build="whole" bldLvl="1" animBg="1" rev="0" advAuto="0" spid="537" grpId="7"/>
      <p:bldP build="whole" bldLvl="1" animBg="1" rev="0" advAuto="0" spid="533" grpId="9"/>
      <p:bldP build="whole" bldLvl="1" animBg="1" rev="0" advAuto="0" spid="540" grpId="3"/>
      <p:bldP build="whole" bldLvl="1" animBg="1" rev="0" advAuto="0" spid="535" grpId="5"/>
      <p:bldP build="whole" bldLvl="1" animBg="1" rev="0" advAuto="0" spid="541" grpId="8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table Par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Stable Partition</a:t>
            </a:r>
          </a:p>
        </p:txBody>
      </p:sp>
      <p:sp>
        <p:nvSpPr>
          <p:cNvPr id="54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545" name="Back"/>
          <p:cNvSpPr txBox="1"/>
          <p:nvPr/>
        </p:nvSpPr>
        <p:spPr>
          <a:xfrm>
            <a:off x="11379200" y="6070600"/>
            <a:ext cx="53009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  <a:hlinkClick r:id="" invalidUrl="" action="ppaction://hlinkshowjump?jump=lastslideviewed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lastslideviewed" tgtFrame="" tooltip="" history="1" highlightClick="0" endSnd="0"/>
              </a:rPr>
              <a:t>Back</a:t>
            </a:r>
          </a:p>
        </p:txBody>
      </p:sp>
      <p:sp>
        <p:nvSpPr>
          <p:cNvPr id="546" name="rotate(stable_partition(f, m, p),…"/>
          <p:cNvSpPr txBox="1"/>
          <p:nvPr/>
        </p:nvSpPr>
        <p:spPr>
          <a:xfrm>
            <a:off x="4381500" y="1524000"/>
            <a:ext cx="4905909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      </a:t>
            </a:r>
            <a:r>
              <a:t> rotate(stable_partition(f, m, p),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m,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p));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pic>
        <p:nvPicPr>
          <p:cNvPr id="54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5908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435100"/>
            <a:ext cx="11938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eturn rotate(stable_partition(f, m, p),…"/>
          <p:cNvSpPr txBox="1"/>
          <p:nvPr/>
        </p:nvSpPr>
        <p:spPr>
          <a:xfrm>
            <a:off x="4381500" y="1524000"/>
            <a:ext cx="4905909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buClr>
                <a:srgbClr val="000000"/>
              </a:buCl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rotate(stable_partition(f, m, p),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m,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p));</a:t>
            </a:r>
          </a:p>
          <a:p>
            <a:pPr algn="l"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</p:txBody>
      </p:sp>
      <p:sp>
        <p:nvSpPr>
          <p:cNvPr id="550" name="template &lt;typename I,…"/>
          <p:cNvSpPr txBox="1"/>
          <p:nvPr/>
        </p:nvSpPr>
        <p:spPr>
          <a:xfrm>
            <a:off x="4381500" y="1524000"/>
            <a:ext cx="4905909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l" defTabSz="4572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I,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P&gt;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stable_partition(I f, I l, P p) -&gt; I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n = l - f;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(n == </a:t>
            </a:r>
            <a:r>
              <a:rPr>
                <a:solidFill>
                  <a:srgbClr val="272AD8"/>
                </a:solidFill>
              </a:rPr>
              <a:t>0</a:t>
            </a:r>
            <a:r>
              <a:t>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f;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(n ==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f + p(*f);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m = f + (n /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rotate(stable_partition(f, m, p),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m,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stable_partition(m, l, p));</a:t>
            </a:r>
          </a:p>
          <a:p>
            <a:pPr algn="l" defTabSz="4572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9" grpId="2"/>
      <p:bldP build="whole" bldLvl="1" animBg="1" rev="0" advAuto="0" spid="549" grpId="3"/>
      <p:bldP build="whole" bldLvl="1" animBg="1" rev="0" advAuto="0" spid="546" grpId="1"/>
      <p:bldP build="whole" bldLvl="1" animBg="1" rev="0" advAuto="0" spid="550" grpId="4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defRPr sz="2000"/>
            </a:pPr>
          </a:p>
        </p:txBody>
      </p:sp>
      <p:sp>
        <p:nvSpPr>
          <p:cNvPr id="553" name="No Raw Synchronization Primitiv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457200">
              <a:lnSpc>
                <a:spcPts val="6100"/>
              </a:lnSpc>
              <a:spcBef>
                <a:spcPts val="0"/>
              </a:spcBef>
              <a:buClr>
                <a:srgbClr val="E1E4E6"/>
              </a:buClr>
              <a:buSzTx/>
              <a:buFont typeface="Wingdings"/>
              <a:buNone/>
              <a:defRPr sz="3600"/>
            </a:lvl1pPr>
          </a:lstStyle>
          <a:p>
            <a:pPr/>
            <a:r>
              <a:t>No Raw Synchronization Primitives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What are raw synchronization primitiv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are raw synchronization primitives?</a:t>
            </a:r>
          </a:p>
        </p:txBody>
      </p:sp>
      <p:sp>
        <p:nvSpPr>
          <p:cNvPr id="557" name="Synchronization primitives are basic constructs such a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spcBef>
                <a:spcPts val="1200"/>
              </a:spcBef>
            </a:pPr>
            <a:r>
              <a:t>Synchronization primitives are basic constructs such as:</a:t>
            </a:r>
          </a:p>
          <a:p>
            <a:pPr lvl="1">
              <a:spcBef>
                <a:spcPts val="1200"/>
              </a:spcBef>
            </a:pPr>
            <a:r>
              <a:t>Mutex</a:t>
            </a:r>
          </a:p>
          <a:p>
            <a:pPr lvl="1">
              <a:spcBef>
                <a:spcPts val="1200"/>
              </a:spcBef>
            </a:pPr>
            <a:r>
              <a:t>Atomic</a:t>
            </a:r>
          </a:p>
          <a:p>
            <a:pPr lvl="1">
              <a:spcBef>
                <a:spcPts val="1200"/>
              </a:spcBef>
            </a:pPr>
            <a:r>
              <a:t>Semaphore</a:t>
            </a:r>
          </a:p>
          <a:p>
            <a:pPr lvl="1">
              <a:spcBef>
                <a:spcPts val="1200"/>
              </a:spcBef>
            </a:pPr>
            <a:r>
              <a:t>Memory Fence</a:t>
            </a:r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Why No Raw Synchronization Primitiv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Why No Raw Synchronization Primitives?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562" name="You Will Likely Get It Wrong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457200">
              <a:lnSpc>
                <a:spcPts val="6100"/>
              </a:lnSpc>
              <a:buClr>
                <a:srgbClr val="E1E4E6"/>
              </a:buClr>
              <a:defRPr sz="3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You Will Likely Get It Wrong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Rounded Rectangle"/>
          <p:cNvSpPr/>
          <p:nvPr/>
        </p:nvSpPr>
        <p:spPr>
          <a:xfrm>
            <a:off x="254000" y="3822700"/>
            <a:ext cx="11633200" cy="292100"/>
          </a:xfrm>
          <a:prstGeom prst="roundRect">
            <a:avLst>
              <a:gd name="adj" fmla="val 27536"/>
            </a:avLst>
          </a:prstGeom>
          <a:solidFill>
            <a:srgbClr val="FCCACA"/>
          </a:solidFill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lvl="1" indent="0" algn="l" defTabSz="317500">
              <a:tabLst>
                <a:tab pos="254000" algn="l"/>
              </a:tabLst>
              <a:defRPr sz="12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7" name="Rounded Rectangle"/>
          <p:cNvSpPr/>
          <p:nvPr/>
        </p:nvSpPr>
        <p:spPr>
          <a:xfrm>
            <a:off x="254000" y="4445000"/>
            <a:ext cx="11633200" cy="292100"/>
          </a:xfrm>
          <a:prstGeom prst="roundRect">
            <a:avLst>
              <a:gd name="adj" fmla="val 27536"/>
            </a:avLst>
          </a:prstGeom>
          <a:solidFill>
            <a:srgbClr val="FCCACA"/>
          </a:solidFill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lvl="1" indent="0" algn="l" defTabSz="317500">
              <a:tabLst>
                <a:tab pos="254000" algn="l"/>
              </a:tabLst>
              <a:defRPr sz="12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8" name="Problems with 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with Locks</a:t>
            </a:r>
          </a:p>
        </p:txBody>
      </p:sp>
      <p:sp>
        <p:nvSpPr>
          <p:cNvPr id="569" name="template &lt;typename T&gt;…"/>
          <p:cNvSpPr txBox="1"/>
          <p:nvPr/>
        </p:nvSpPr>
        <p:spPr>
          <a:xfrm>
            <a:off x="584200" y="1219200"/>
            <a:ext cx="11214100" cy="447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&gt;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bad_cow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explicit</a:t>
            </a:r>
            <a:r>
              <a:t> object_t(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data_m(</a:t>
            </a:r>
            <a:r>
              <a:rPr>
                <a:solidFill>
                  <a:srgbClr val="703DAA"/>
                </a:solidFill>
              </a:rPr>
              <a:t>x</a:t>
            </a:r>
            <a:r>
              <a:t>) { ++count_m;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atomic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int</a:t>
            </a:r>
            <a:r>
              <a:t>&gt; count_m;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</a:t>
            </a:r>
            <a:r>
              <a:t>           data_m; };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*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>
                <a:solidFill>
                  <a:srgbClr val="BB2CA2"/>
                </a:solidFill>
              </a:rPr>
              <a:t>public</a:t>
            </a:r>
            <a:r>
              <a:t>: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explicit</a:t>
            </a:r>
            <a:r>
              <a:t> bad_cow(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object_m(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(</a:t>
            </a:r>
            <a:r>
              <a:rPr>
                <a:solidFill>
                  <a:srgbClr val="703DAA"/>
                </a:solidFill>
              </a:rPr>
              <a:t>x</a:t>
            </a:r>
            <a:r>
              <a:t>)) {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~bad_cow() {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</a:t>
            </a:r>
            <a:r>
              <a:rPr>
                <a:solidFill>
                  <a:srgbClr val="272AD8"/>
                </a:solidFill>
              </a:rPr>
              <a:t>0</a:t>
            </a:r>
            <a:r>
              <a:t> == </a:t>
            </a:r>
            <a:r>
              <a:rPr>
                <a:solidFill>
                  <a:srgbClr val="D12F1B"/>
                </a:solidFill>
              </a:rPr>
              <a:t>--object_m-&gt;count_m</a:t>
            </a:r>
            <a:r>
              <a:t>) </a:t>
            </a:r>
            <a:r>
              <a:rPr>
                <a:solidFill>
                  <a:srgbClr val="BB2CA2"/>
                </a:solidFill>
              </a:rPr>
              <a:t>delete</a:t>
            </a:r>
            <a:r>
              <a:t>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bad_cow(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bad_cow&amp;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object_m(</a:t>
            </a:r>
            <a:r>
              <a:rPr>
                <a:solidFill>
                  <a:srgbClr val="703DAA"/>
                </a:solidFill>
              </a:rPr>
              <a:t>x</a:t>
            </a:r>
            <a:r>
              <a:t>.</a:t>
            </a:r>
            <a:r>
              <a:rPr>
                <a:solidFill>
                  <a:srgbClr val="703DAA"/>
                </a:solidFill>
              </a:rPr>
              <a:t>object_m</a:t>
            </a:r>
            <a:r>
              <a:t>) { </a:t>
            </a:r>
            <a:r>
              <a:rPr>
                <a:solidFill>
                  <a:srgbClr val="D12F1B"/>
                </a:solidFill>
              </a:rPr>
              <a:t>++object_m-&gt;count_m</a:t>
            </a:r>
            <a:r>
              <a:t>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bad_cow&amp; </a:t>
            </a:r>
            <a:r>
              <a:rPr>
                <a:solidFill>
                  <a:srgbClr val="BB2CA2"/>
                </a:solidFill>
              </a:rPr>
              <a:t>operator</a:t>
            </a:r>
            <a:r>
              <a:t>=(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</a:t>
            </a:r>
            <a:r>
              <a:rPr>
                <a:solidFill>
                  <a:srgbClr val="D12F1B"/>
                </a:solidFill>
              </a:rPr>
              <a:t>object_m-&gt;count_m</a:t>
            </a:r>
            <a:r>
              <a:t> ==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-&gt;</a:t>
            </a:r>
            <a:r>
              <a:rPr>
                <a:solidFill>
                  <a:srgbClr val="703DAA"/>
                </a:solidFill>
              </a:rPr>
              <a:t>data_m</a:t>
            </a:r>
            <a:r>
              <a:t> = </a:t>
            </a:r>
            <a:r>
              <a:rPr>
                <a:solidFill>
                  <a:srgbClr val="703DAA"/>
                </a:solidFill>
              </a:rPr>
              <a:t>x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else</a:t>
            </a:r>
            <a:r>
              <a:t>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* tmp = 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(</a:t>
            </a:r>
            <a:r>
              <a:rPr>
                <a:solidFill>
                  <a:srgbClr val="703DAA"/>
                </a:solidFill>
              </a:rPr>
              <a:t>x</a:t>
            </a:r>
            <a:r>
              <a:t>);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D12F1B"/>
                </a:solidFill>
              </a:rPr>
              <a:t>--object_m-&gt;count_m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 = tmp;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*</a:t>
            </a:r>
            <a:r>
              <a:rPr>
                <a:solidFill>
                  <a:srgbClr val="BB2CA2"/>
                </a:solidFill>
              </a:rPr>
              <a:t>this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  <p:sp>
        <p:nvSpPr>
          <p:cNvPr id="570" name="There is a subtle race condition here:…"/>
          <p:cNvSpPr txBox="1"/>
          <p:nvPr/>
        </p:nvSpPr>
        <p:spPr>
          <a:xfrm>
            <a:off x="4305300" y="4838700"/>
            <a:ext cx="6324600" cy="1549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1" marL="654804" indent="-254000" algn="l" defTabSz="317500">
              <a:buSzPct val="125000"/>
              <a:buChar char="•"/>
              <a:defRPr sz="1600">
                <a:uFill>
                  <a:solidFill>
                    <a:srgbClr val="000000"/>
                  </a:solidFill>
                </a:uFill>
              </a:defRPr>
            </a:pPr>
            <a:r>
              <a:t>There is a subtle race condition here:</a:t>
            </a:r>
          </a:p>
          <a:p>
            <a:pPr lvl="2" marL="908804" indent="-254000" algn="l" defTabSz="317500">
              <a:buSzPct val="125000"/>
              <a:buChar char="•"/>
              <a:defRPr sz="1600">
                <a:uFill>
                  <a:solidFill>
                    <a:srgbClr val="000000"/>
                  </a:solidFill>
                </a:uFill>
              </a:defRPr>
            </a:pPr>
            <a:r>
              <a:t>if count != 1 then the bad_cow could also is owned by another thread(s)</a:t>
            </a:r>
          </a:p>
          <a:p>
            <a:pPr lvl="2" marL="908804" indent="-254000" algn="l" defTabSz="317500">
              <a:buSzPct val="125000"/>
              <a:buChar char="•"/>
              <a:defRPr sz="1600">
                <a:uFill>
                  <a:solidFill>
                    <a:srgbClr val="000000"/>
                  </a:solidFill>
                </a:uFill>
              </a:defRPr>
            </a:pPr>
            <a:r>
              <a:t>if the other thread(s) releases the bad_cow between these two atomic operations</a:t>
            </a:r>
          </a:p>
          <a:p>
            <a:pPr lvl="2" marL="908804" indent="-254000" algn="l" defTabSz="317500">
              <a:buSzPct val="125000"/>
              <a:buChar char="•"/>
              <a:defRPr sz="1600">
                <a:uFill>
                  <a:solidFill>
                    <a:srgbClr val="000000"/>
                  </a:solidFill>
                </a:uFill>
              </a:defRPr>
            </a:pPr>
            <a:r>
              <a:t>then our count will fall to zero and we will leak the object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1"/>
      <p:bldP build="whole" bldLvl="1" animBg="1" rev="0" advAuto="0" spid="566" grpId="2"/>
      <p:bldP build="whole" bldLvl="1" animBg="1" rev="0" advAuto="0" spid="570" grpId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ounded Rectangle"/>
          <p:cNvSpPr/>
          <p:nvPr/>
        </p:nvSpPr>
        <p:spPr>
          <a:xfrm>
            <a:off x="266700" y="4457700"/>
            <a:ext cx="11633200" cy="241300"/>
          </a:xfrm>
          <a:prstGeom prst="roundRect">
            <a:avLst>
              <a:gd name="adj" fmla="val 33333"/>
            </a:avLst>
          </a:prstGeom>
          <a:solidFill>
            <a:srgbClr val="94F795"/>
          </a:solidFill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lvl="1" indent="0" algn="l" defTabSz="317500">
              <a:tabLst>
                <a:tab pos="254000" algn="l"/>
              </a:tabLst>
              <a:defRPr sz="12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5" name="Problems with 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with Locks</a:t>
            </a:r>
          </a:p>
        </p:txBody>
      </p:sp>
      <p:sp>
        <p:nvSpPr>
          <p:cNvPr id="576" name="template &lt;typename T&gt;…"/>
          <p:cNvSpPr txBox="1"/>
          <p:nvPr/>
        </p:nvSpPr>
        <p:spPr>
          <a:xfrm>
            <a:off x="584200" y="1219200"/>
            <a:ext cx="11214100" cy="447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&gt;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bad_cow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explicit</a:t>
            </a:r>
            <a:r>
              <a:t> object_t(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data_m(</a:t>
            </a:r>
            <a:r>
              <a:rPr>
                <a:solidFill>
                  <a:srgbClr val="703DAA"/>
                </a:solidFill>
              </a:rPr>
              <a:t>x</a:t>
            </a:r>
            <a:r>
              <a:t>) { ++count_m;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atomic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int</a:t>
            </a:r>
            <a:r>
              <a:t>&gt; count_m;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T</a:t>
            </a:r>
            <a:r>
              <a:t>           data_m; };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*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</a:t>
            </a:r>
            <a:r>
              <a:rPr>
                <a:solidFill>
                  <a:srgbClr val="BB2CA2"/>
                </a:solidFill>
              </a:rPr>
              <a:t>public</a:t>
            </a:r>
            <a:r>
              <a:t>: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explicit</a:t>
            </a:r>
            <a:r>
              <a:t> bad_cow(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object_m(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(</a:t>
            </a:r>
            <a:r>
              <a:rPr>
                <a:solidFill>
                  <a:srgbClr val="703DAA"/>
                </a:solidFill>
              </a:rPr>
              <a:t>x</a:t>
            </a:r>
            <a:r>
              <a:t>)) {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~bad_cow() {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</a:t>
            </a:r>
            <a:r>
              <a:rPr>
                <a:solidFill>
                  <a:srgbClr val="272AD8"/>
                </a:solidFill>
              </a:rPr>
              <a:t>0</a:t>
            </a:r>
            <a:r>
              <a:t> == </a:t>
            </a:r>
            <a:r>
              <a:rPr>
                <a:solidFill>
                  <a:srgbClr val="D12F1B"/>
                </a:solidFill>
              </a:rPr>
              <a:t>--object_m-&gt;count_m</a:t>
            </a:r>
            <a:r>
              <a:t>) </a:t>
            </a:r>
            <a:r>
              <a:rPr>
                <a:solidFill>
                  <a:srgbClr val="BB2CA2"/>
                </a:solidFill>
              </a:rPr>
              <a:t>delete</a:t>
            </a:r>
            <a:r>
              <a:t>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bad_cow(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bad_cow&amp;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: object_m(</a:t>
            </a:r>
            <a:r>
              <a:rPr>
                <a:solidFill>
                  <a:srgbClr val="703DAA"/>
                </a:solidFill>
              </a:rPr>
              <a:t>x</a:t>
            </a:r>
            <a:r>
              <a:t>.</a:t>
            </a:r>
            <a:r>
              <a:rPr>
                <a:solidFill>
                  <a:srgbClr val="703DAA"/>
                </a:solidFill>
              </a:rPr>
              <a:t>object_m</a:t>
            </a:r>
            <a:r>
              <a:t>) { </a:t>
            </a:r>
            <a:r>
              <a:rPr>
                <a:solidFill>
                  <a:srgbClr val="D12F1B"/>
                </a:solidFill>
              </a:rPr>
              <a:t>++object_m-&gt;count_m</a:t>
            </a:r>
            <a:r>
              <a:t>;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bad_cow&amp; </a:t>
            </a:r>
            <a:r>
              <a:rPr>
                <a:solidFill>
                  <a:srgbClr val="BB2CA2"/>
                </a:solidFill>
              </a:rPr>
              <a:t>operator</a:t>
            </a:r>
            <a:r>
              <a:t>=(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703DAA"/>
                </a:solidFill>
              </a:rPr>
              <a:t>T</a:t>
            </a:r>
            <a:r>
              <a:t>&amp; </a:t>
            </a:r>
            <a:r>
              <a:rPr>
                <a:solidFill>
                  <a:srgbClr val="703DAA"/>
                </a:solidFill>
              </a:rPr>
              <a:t>x</a:t>
            </a:r>
            <a:r>
              <a:t>)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</a:t>
            </a:r>
            <a:r>
              <a:rPr>
                <a:solidFill>
                  <a:srgbClr val="D12F1B"/>
                </a:solidFill>
              </a:rPr>
              <a:t>object_m-&gt;count_m</a:t>
            </a:r>
            <a:r>
              <a:t> ==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-&gt;</a:t>
            </a:r>
            <a:r>
              <a:rPr>
                <a:solidFill>
                  <a:srgbClr val="703DAA"/>
                </a:solidFill>
              </a:rPr>
              <a:t>data_m</a:t>
            </a:r>
            <a:r>
              <a:t> = </a:t>
            </a:r>
            <a:r>
              <a:rPr>
                <a:solidFill>
                  <a:srgbClr val="703DAA"/>
                </a:solidFill>
              </a:rPr>
              <a:t>x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else</a:t>
            </a:r>
            <a:r>
              <a:t> {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* tmp = 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31595D"/>
                </a:solidFill>
              </a:rPr>
              <a:t>object_t</a:t>
            </a:r>
            <a:r>
              <a:t>(</a:t>
            </a:r>
            <a:r>
              <a:rPr>
                <a:solidFill>
                  <a:srgbClr val="703DAA"/>
                </a:solidFill>
              </a:rPr>
              <a:t>x</a:t>
            </a:r>
            <a:r>
              <a:t>);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BB2CA2"/>
                </a:solidFill>
              </a:rPr>
              <a:t>if</a:t>
            </a:r>
            <a:r>
              <a:t> (</a:t>
            </a:r>
            <a:r>
              <a:rPr>
                <a:solidFill>
                  <a:srgbClr val="272AD8"/>
                </a:solidFill>
              </a:rPr>
              <a:t>0</a:t>
            </a:r>
            <a:r>
              <a:t> == </a:t>
            </a:r>
            <a:r>
              <a:rPr>
                <a:solidFill>
                  <a:srgbClr val="D12F1B"/>
                </a:solidFill>
              </a:rPr>
              <a:t>--object_m-&gt;count_m</a:t>
            </a:r>
            <a:r>
              <a:t>) </a:t>
            </a:r>
            <a:r>
              <a:rPr>
                <a:solidFill>
                  <a:srgbClr val="BB2CA2"/>
                </a:solidFill>
              </a:rPr>
              <a:t>delete</a:t>
            </a:r>
            <a:r>
              <a:t>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4F8187"/>
                </a:solidFill>
              </a:rPr>
              <a:t>object_m</a:t>
            </a:r>
            <a:r>
              <a:t> = tmp;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*</a:t>
            </a:r>
            <a:r>
              <a:rPr>
                <a:solidFill>
                  <a:srgbClr val="BB2CA2"/>
                </a:solidFill>
              </a:rPr>
              <a:t>this</a:t>
            </a:r>
            <a:r>
              <a:t>;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tabLst>
                <a:tab pos="2540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Why No Raw Synchronization Primitiv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Why No Raw Synchronization Primitives?</a:t>
            </a:r>
          </a:p>
        </p:txBody>
      </p:sp>
      <p:sp>
        <p:nvSpPr>
          <p:cNvPr id="581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58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1511300"/>
            <a:ext cx="4165600" cy="39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5200" y="3670300"/>
            <a:ext cx="965200" cy="88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300" y="2971800"/>
            <a:ext cx="965200" cy="88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0600" y="2349500"/>
            <a:ext cx="850900" cy="85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1100" y="2311400"/>
            <a:ext cx="22098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46961 0.039294 0.046675 0.018664 0.046675 0.095370 C 0.046675 0.172077 0.036175 0.176165 0.002086 0.188889" origin="layout" pathEditMode="relative">
                                      <p:cBhvr>
                                        <p:cTn id="16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21083 0.051005 -0.054411 0.051772 -0.081868 0.012854 C -0.113471 -0.031938 -0.098801 -0.012688 -0.101354 -0.100000" origin="layout" pathEditMode="relative">
                                      <p:cBhvr>
                                        <p:cTn id="19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20327 -0.049092 -0.006958 -0.110860 0.029861 -0.137963 C 0.066680 -0.165066 0.113006 -0.147240 0.102743 -0.100000" origin="layout" pathEditMode="relative">
                                      <p:cBhvr>
                                        <p:cTn id="22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7"/>
      <p:bldP build="whole" bldLvl="1" animBg="1" rev="0" advAuto="0" spid="585" grpId="3"/>
      <p:bldP build="whole" bldLvl="1" animBg="1" rev="0" advAuto="0" spid="584" grpId="2"/>
      <p:bldP build="whole" bldLvl="1" animBg="1" rev="0" advAuto="0" spid="58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hy No Raw Loo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Why No Raw Loops?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19" name="Difficult to reason about and difficult to prove post conditions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Difficult to reason about and difficult to prove post conditions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Error prone and likely to fail under non-obvious conditions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Introduce non-obvious performance problems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Complicates reasoning about the surrounding code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Amdah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Amdahl’s Law</a:t>
            </a:r>
          </a:p>
        </p:txBody>
      </p:sp>
      <p:sp>
        <p:nvSpPr>
          <p:cNvPr id="589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59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800100"/>
            <a:ext cx="6084636" cy="5664200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Minimize 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Minimize Locks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59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8600" y="2857500"/>
            <a:ext cx="1574800" cy="14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1100" y="2425700"/>
            <a:ext cx="22098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withEffect" presetSubtype="0" presetID="6" grpId="2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596"/>
                                        </p:tgtEl>
                                      </p:cBhvr>
                                      <p:by x="89999" y="8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afterEffect" presetSubtype="0" presetID="6" grpId="3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" fill="hold"/>
                                        <p:tgtEl>
                                          <p:spTgt spid="596"/>
                                        </p:tgtEl>
                                      </p:cBhvr>
                                      <p:by x="111111" y="11111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7" grpId="1"/>
      <p:bldP build="whole" bldLvl="1" animBg="1" rev="0" advAuto="0" spid="596" grpId="2"/>
      <p:bldP build="whole" bldLvl="1" animBg="1" rev="0" advAuto="0" spid="596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No Raw Synchronization Primi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Synchronization Primitives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60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4700" y="1549400"/>
            <a:ext cx="1193800" cy="62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6200" y="1955800"/>
            <a:ext cx="190500" cy="100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84700" y="2781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3500" y="1993900"/>
            <a:ext cx="1193800" cy="140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84700" y="1955800"/>
            <a:ext cx="1193800" cy="33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13500" y="4241800"/>
            <a:ext cx="1193800" cy="14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94300" y="3149600"/>
            <a:ext cx="1574800" cy="53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49948 0.068519" origin="layout" pathEditMode="relative">
                                      <p:cBhvr>
                                        <p:cTn id="18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7" grpId="8"/>
      <p:bldP build="whole" bldLvl="1" animBg="1" rev="0" advAuto="0" spid="606" grpId="7"/>
      <p:bldP build="whole" bldLvl="1" animBg="1" rev="0" advAuto="0" spid="602" grpId="1"/>
      <p:bldP build="whole" bldLvl="1" animBg="1" rev="0" advAuto="0" spid="604" grpId="3"/>
      <p:bldP build="whole" bldLvl="1" animBg="1" rev="0" advAuto="0" spid="602" grpId="5"/>
      <p:bldP build="whole" bldLvl="1" animBg="1" rev="0" advAuto="0" spid="603" grpId="2"/>
      <p:bldP build="whole" bldLvl="1" animBg="1" rev="0" advAuto="0" spid="605" grpId="6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Tasks</a:t>
            </a:r>
          </a:p>
        </p:txBody>
      </p:sp>
      <p:sp>
        <p:nvSpPr>
          <p:cNvPr id="612" name="Communicating Sequential Process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spcBef>
                <a:spcPts val="1200"/>
              </a:spcBef>
            </a:pPr>
            <a:r>
              <a:t>Communicating Sequential Process Model</a:t>
            </a:r>
          </a:p>
          <a:p>
            <a:pPr>
              <a:spcBef>
                <a:spcPts val="1200"/>
              </a:spcBef>
            </a:pPr>
          </a:p>
          <a:p>
            <a:pPr>
              <a:spcBef>
                <a:spcPts val="1200"/>
              </a:spcBef>
            </a:pPr>
            <a:r>
              <a:t>A task is a unit of work (a function) which is executed asynchronously</a:t>
            </a:r>
          </a:p>
          <a:p>
            <a:pPr lvl="1">
              <a:spcBef>
                <a:spcPts val="1200"/>
              </a:spcBef>
            </a:pPr>
            <a:r>
              <a:t>Tasks are scheduled on a thread pool to optimize machine utilization</a:t>
            </a:r>
          </a:p>
          <a:p>
            <a:pPr lvl="1">
              <a:spcBef>
                <a:spcPts val="1200"/>
              </a:spcBef>
            </a:pPr>
          </a:p>
          <a:p>
            <a:pPr>
              <a:spcBef>
                <a:spcPts val="1200"/>
              </a:spcBef>
            </a:pPr>
            <a:r>
              <a:t>The arguments to the task and the task results are convenient places to communicate with other tasks</a:t>
            </a:r>
          </a:p>
          <a:p>
            <a:pPr lvl="1">
              <a:spcBef>
                <a:spcPts val="1200"/>
              </a:spcBef>
            </a:pPr>
            <a:r>
              <a:t>Any function can be “packaged” into such a task</a:t>
            </a:r>
          </a:p>
        </p:txBody>
      </p:sp>
      <p:sp>
        <p:nvSpPr>
          <p:cNvPr id="61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ask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Task Systems</a:t>
            </a:r>
          </a:p>
        </p:txBody>
      </p:sp>
      <p:sp>
        <p:nvSpPr>
          <p:cNvPr id="616" name="Unfortunately, we don’t yet have a standard async task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spcBef>
                <a:spcPts val="1200"/>
              </a:spcBef>
            </a:pPr>
            <a:r>
              <a:t>Unfortunately, we don’t yet have a standard async task model</a:t>
            </a:r>
          </a:p>
          <a:p>
            <a:pPr lvl="1">
              <a:spcBef>
                <a:spcPts val="1200"/>
              </a:spcBef>
            </a:pPr>
            <a:r>
              <a:t>std::async()  is currently defined to be based on threads</a:t>
            </a:r>
          </a:p>
          <a:p>
            <a:pPr lvl="2">
              <a:spcBef>
                <a:spcPts val="1200"/>
              </a:spcBef>
            </a:pPr>
            <a:r>
              <a:t>This may change in C++14 and Visual C++ 2012 already implements std::async() as a task model</a:t>
            </a:r>
          </a:p>
          <a:p>
            <a:pPr>
              <a:spcBef>
                <a:spcPts val="1200"/>
              </a:spcBef>
            </a:pPr>
          </a:p>
          <a:p>
            <a:pPr>
              <a:spcBef>
                <a:spcPts val="1200"/>
              </a:spcBef>
            </a:pPr>
            <a:r>
              <a:t>Windows - Window Thread Pool and PPL</a:t>
            </a:r>
          </a:p>
          <a:p>
            <a:pPr>
              <a:spcBef>
                <a:spcPts val="1200"/>
              </a:spcBef>
            </a:pPr>
            <a:r>
              <a:t>Apple - Grand Central Dispatch (libdispatch)</a:t>
            </a:r>
          </a:p>
          <a:p>
            <a:pPr lvl="1">
              <a:spcBef>
                <a:spcPts val="1200"/>
              </a:spcBef>
            </a:pPr>
            <a:r>
              <a:t>Open sourced, runs on Linux and Android</a:t>
            </a:r>
          </a:p>
          <a:p>
            <a:pPr>
              <a:spcBef>
                <a:spcPts val="1200"/>
              </a:spcBef>
            </a:pPr>
            <a:r>
              <a:t>Intel TBB - many platform</a:t>
            </a:r>
          </a:p>
        </p:txBody>
      </p:sp>
      <p:sp>
        <p:nvSpPr>
          <p:cNvPr id="61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++14 compatible async with libdispa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C++14 compatible async with libdispatch</a:t>
            </a:r>
          </a:p>
        </p:txBody>
      </p:sp>
      <p:sp>
        <p:nvSpPr>
          <p:cNvPr id="620" name="namespace adobe {…"/>
          <p:cNvSpPr txBox="1"/>
          <p:nvPr>
            <p:ph type="body" idx="1"/>
          </p:nvPr>
        </p:nvSpPr>
        <p:spPr>
          <a:xfrm>
            <a:off x="114300" y="990600"/>
            <a:ext cx="11938000" cy="5181600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BB2CA2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namespace</a:t>
            </a:r>
            <a:r>
              <a:rPr>
                <a:solidFill>
                  <a:srgbClr val="000000"/>
                </a:solidFill>
              </a:rPr>
              <a:t> adobe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template</a:t>
            </a:r>
            <a:r>
              <a:t> 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F,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...Args&gt;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auto</a:t>
            </a:r>
            <a:r>
              <a:t> async(F&amp;&amp; f, Args&amp;&amp;... args)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-&gt;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future</a:t>
            </a:r>
            <a:r>
              <a:t>&lt;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(Args...)&gt;::type&gt;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result_type = </a:t>
            </a:r>
            <a:r>
              <a:rPr>
                <a:solidFill>
                  <a:srgbClr val="BB2CA2"/>
                </a:solidFill>
              </a:rPr>
              <a:t>typename</a:t>
            </a:r>
            <a:r>
              <a:t>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result_of</a:t>
            </a:r>
            <a:r>
              <a:t>&lt;F (Args...)&gt;::type;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using</a:t>
            </a:r>
            <a:r>
              <a:t> packaged_type =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</a:t>
            </a:r>
            <a:r>
              <a:rPr>
                <a:solidFill>
                  <a:srgbClr val="703DAA"/>
                </a:solidFill>
              </a:rPr>
              <a:t>packaged_task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result_type</a:t>
            </a:r>
            <a:r>
              <a:t> ()&gt;;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p = 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(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::forward&lt;F&gt;(f), </a:t>
            </a:r>
            <a:r>
              <a:rPr>
                <a:solidFill>
                  <a:srgbClr val="703DAA"/>
                </a:solidFill>
              </a:rPr>
              <a:t>std</a:t>
            </a:r>
            <a:r>
              <a:t>::forward&lt;Args&gt;(args)...);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result = p-&gt;</a:t>
            </a:r>
            <a:r>
              <a:rPr>
                <a:solidFill>
                  <a:srgbClr val="703DAA"/>
                </a:solidFill>
              </a:rPr>
              <a:t>get_future</a:t>
            </a:r>
            <a:r>
              <a:t>();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78492A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dispatch_async_f(</a:t>
            </a:r>
            <a:r>
              <a:rPr>
                <a:solidFill>
                  <a:srgbClr val="3D1D81"/>
                </a:solidFill>
              </a:rPr>
              <a:t>dispatch_get_global_queue</a:t>
            </a:r>
            <a:r>
              <a:rPr>
                <a:solidFill>
                  <a:srgbClr val="000000"/>
                </a:solidFill>
              </a:rPr>
              <a:t>(</a:t>
            </a:r>
            <a:r>
              <a:t>DISPATCH_QUEUE_PRIORITY_DEFAULT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p, [](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* f_) {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* f = </a:t>
            </a:r>
            <a:r>
              <a:rPr>
                <a:solidFill>
                  <a:srgbClr val="BB2CA2"/>
                </a:solidFill>
              </a:rPr>
              <a:t>static_cast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packaged_type</a:t>
            </a:r>
            <a:r>
              <a:t>*&gt;(f_);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(*f)();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BB2CA2"/>
                </a:solidFill>
              </a:rPr>
              <a:t>delete</a:t>
            </a:r>
            <a:r>
              <a:t> f;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return</a:t>
            </a:r>
            <a:r>
              <a:t> result;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008400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 </a:t>
            </a:r>
            <a:r>
              <a:t>// namespace adobe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5800" y="1752600"/>
            <a:ext cx="11938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No Raw Synchronization Primi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Synchronization Primitives</a:t>
            </a:r>
          </a:p>
        </p:txBody>
      </p:sp>
      <p:sp>
        <p:nvSpPr>
          <p:cNvPr id="625" name="Slide Number"/>
          <p:cNvSpPr txBox="1"/>
          <p:nvPr>
            <p:ph type="sldNum" sz="quarter" idx="2"/>
          </p:nvPr>
        </p:nvSpPr>
        <p:spPr>
          <a:xfrm>
            <a:off x="5993841" y="6378573"/>
            <a:ext cx="191618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62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5800" y="825500"/>
            <a:ext cx="119380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5800" y="17526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9700" y="2882900"/>
            <a:ext cx="11938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95800" y="2768600"/>
            <a:ext cx="11938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89700" y="3835400"/>
            <a:ext cx="11938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95800" y="4203700"/>
            <a:ext cx="1193800" cy="62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95800" y="4203700"/>
            <a:ext cx="119380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489700" y="52578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droppedImage.pdf" descr="dropped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10100" y="4076700"/>
            <a:ext cx="965200" cy="88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3712 0.020370" origin="layout" pathEditMode="relative">
                                      <p:cBhvr>
                                        <p:cTn id="6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after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63712 -0.020370" origin="layout" pathEditMode="relative">
                                      <p:cBhvr>
                                        <p:cTn id="42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xit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5" dur="1000" fill="hold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xit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9" dur="1000" fill="hold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Class="exit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3" dur="1000" fill="hold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Class="exit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7" dur="1000" fill="hold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2" grpId="9"/>
      <p:bldP build="whole" bldLvl="1" animBg="1" rev="0" advAuto="0" spid="627" grpId="12"/>
      <p:bldP build="whole" bldLvl="1" animBg="1" rev="0" advAuto="0" spid="634" grpId="15"/>
      <p:bldP build="whole" bldLvl="1" animBg="1" rev="0" advAuto="0" spid="629" grpId="4"/>
      <p:bldP build="whole" bldLvl="1" animBg="1" rev="0" advAuto="0" spid="628" grpId="13"/>
      <p:bldP build="whole" bldLvl="1" animBg="1" rev="0" advAuto="0" spid="630" grpId="14"/>
      <p:bldP build="whole" bldLvl="1" animBg="1" rev="0" advAuto="0" spid="633" grpId="8"/>
      <p:bldP build="whole" bldLvl="1" animBg="1" rev="0" advAuto="0" spid="631" grpId="6"/>
      <p:bldP build="whole" bldLvl="1" animBg="1" rev="0" advAuto="0" spid="634" grpId="7"/>
      <p:bldP build="whole" bldLvl="1" animBg="1" rev="0" advAuto="0" spid="623" grpId="2"/>
      <p:bldP build="whole" bldLvl="1" animBg="1" rev="0" advAuto="0" spid="631" grpId="10"/>
      <p:bldP build="whole" bldLvl="1" animBg="1" rev="0" advAuto="0" spid="628" grpId="3"/>
      <p:bldP build="whole" bldLvl="1" animBg="1" rev="0" advAuto="0" spid="630" grpId="5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ask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Task Systems</a:t>
            </a:r>
          </a:p>
        </p:txBody>
      </p:sp>
      <p:sp>
        <p:nvSpPr>
          <p:cNvPr id="639" name="Blocking on std::future.get() has two probl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spcBef>
                <a:spcPts val="1200"/>
              </a:spcBef>
            </a:pPr>
            <a:r>
              <a:t>Blocking on std::future.get() has two problems</a:t>
            </a:r>
          </a:p>
          <a:p>
            <a:pPr lvl="1">
              <a:spcBef>
                <a:spcPts val="1200"/>
              </a:spcBef>
            </a:pPr>
            <a:r>
              <a:t>One thread resource is consumed, increasing contention</a:t>
            </a:r>
          </a:p>
          <a:p>
            <a:pPr lvl="1">
              <a:spcBef>
                <a:spcPts val="1200"/>
              </a:spcBef>
            </a:pPr>
            <a:r>
              <a:t>Any subsequent non-dependent calculations on the task are also blocked</a:t>
            </a:r>
          </a:p>
          <a:p>
            <a:pPr lvl="1">
              <a:spcBef>
                <a:spcPts val="1200"/>
              </a:spcBef>
            </a:pPr>
          </a:p>
          <a:p>
            <a:pPr>
              <a:spcBef>
                <a:spcPts val="1200"/>
              </a:spcBef>
            </a:pPr>
            <a:r>
              <a:t>Unfortunately, C++11 doesn’t have dependent tasks</a:t>
            </a:r>
          </a:p>
          <a:p>
            <a:pPr lvl="1">
              <a:spcBef>
                <a:spcPts val="1200"/>
              </a:spcBef>
            </a:pPr>
            <a:r>
              <a:t>GCD has serialized queues and groups</a:t>
            </a:r>
          </a:p>
          <a:p>
            <a:pPr lvl="1">
              <a:spcBef>
                <a:spcPts val="1200"/>
              </a:spcBef>
            </a:pPr>
            <a:r>
              <a:t>PPL has chained tasks</a:t>
            </a:r>
          </a:p>
          <a:p>
            <a:pPr lvl="1">
              <a:spcBef>
                <a:spcPts val="1200"/>
              </a:spcBef>
            </a:pPr>
            <a:r>
              <a:t>TBB has flow graphs</a:t>
            </a:r>
          </a:p>
          <a:p>
            <a:pPr>
              <a:spcBef>
                <a:spcPts val="1200"/>
              </a:spcBef>
            </a:pPr>
            <a:r>
              <a:t>All are able to specify dependent tasks, including joins</a:t>
            </a:r>
          </a:p>
        </p:txBody>
      </p:sp>
      <p:sp>
        <p:nvSpPr>
          <p:cNvPr id="64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ask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Task Systems</a:t>
            </a:r>
          </a:p>
        </p:txBody>
      </p:sp>
      <p:sp>
        <p:nvSpPr>
          <p:cNvPr id="64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64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300" y="825500"/>
            <a:ext cx="119380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825500"/>
            <a:ext cx="119380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4229100"/>
            <a:ext cx="1193800" cy="113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84700" y="3251200"/>
            <a:ext cx="30226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32500" y="3810000"/>
            <a:ext cx="1143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32500" y="3810000"/>
            <a:ext cx="1143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32500" y="3810000"/>
            <a:ext cx="1143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59300" y="17145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38900" y="1714500"/>
            <a:ext cx="11938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*">
            <a:hlinkClick r:id="rId10" invalidUrl="" action="ppaction://hlinksldjump" tgtFrame="" tooltip="" history="1" highlightClick="0" endSnd="0"/>
          </p:cNvPr>
          <p:cNvSpPr txBox="1"/>
          <p:nvPr/>
        </p:nvSpPr>
        <p:spPr>
          <a:xfrm>
            <a:off x="11785600" y="6045200"/>
            <a:ext cx="17782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914400">
              <a:buClr>
                <a:srgbClr val="000000"/>
              </a:buClr>
              <a:defRPr sz="1800" u="sng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24074" origin="layout" pathEditMode="relative">
                                      <p:cBhvr>
                                        <p:cTn id="9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xit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2" dur="1000" fill="hold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after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24074" origin="layout" pathEditMode="relative">
                                      <p:cBhvr>
                                        <p:cTn id="26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xit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9" dur="1000" fill="hold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4" grpId="3"/>
      <p:bldP build="whole" bldLvl="1" animBg="1" rev="0" advAuto="0" spid="645" grpId="8"/>
      <p:bldP build="whole" bldLvl="1" animBg="1" rev="0" advAuto="0" spid="649" grpId="5"/>
      <p:bldP build="whole" bldLvl="1" animBg="1" rev="0" advAuto="0" spid="646" grpId="11"/>
      <p:bldP build="whole" bldLvl="1" animBg="1" rev="0" advAuto="0" spid="650" grpId="10"/>
      <p:bldP build="whole" bldLvl="1" animBg="1" rev="0" advAuto="0" spid="649" grpId="9"/>
      <p:bldP build="whole" bldLvl="1" animBg="1" rev="0" advAuto="0" spid="651" grpId="1"/>
      <p:bldP build="whole" bldLvl="1" animBg="1" rev="0" advAuto="0" spid="648" grpId="4"/>
      <p:bldP build="whole" bldLvl="1" animBg="1" rev="0" advAuto="0" spid="652" grpId="6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658" name="std::list can be used in a pinch to create thread safe data structures with spl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std::list can be used in a pinch to create thread safe data structures with splice</a:t>
            </a:r>
          </a:p>
          <a:p>
            <a:pPr/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BB2CA2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concurrent_queue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mutex</a:t>
            </a:r>
            <a:r>
              <a:t>   mutex_;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703DAA"/>
                </a:solidFill>
              </a:rPr>
              <a:t>list</a:t>
            </a:r>
            <a:r>
              <a:t>&lt;T&gt; q_;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BB2CA2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enqueue(T x)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703DAA"/>
                </a:solidFill>
              </a:rPr>
              <a:t>list</a:t>
            </a:r>
            <a:r>
              <a:t>&lt;T&gt; tmp;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tmp.</a:t>
            </a:r>
            <a:r>
              <a:rPr>
                <a:solidFill>
                  <a:srgbClr val="703DAA"/>
                </a:solidFill>
              </a:rPr>
              <a:t>push_back</a:t>
            </a:r>
            <a:r>
              <a:t>(move(x));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703DAA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lock_guard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mutex</a:t>
            </a:r>
            <a:r>
              <a:rPr>
                <a:solidFill>
                  <a:srgbClr val="000000"/>
                </a:solidFill>
              </a:rPr>
              <a:t>&gt; lock(</a:t>
            </a:r>
            <a:r>
              <a:t>mutex_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4F8187"/>
                </a:solidFill>
              </a:rPr>
              <a:t>q_</a:t>
            </a:r>
            <a:r>
              <a:t>.</a:t>
            </a:r>
            <a:r>
              <a:rPr>
                <a:solidFill>
                  <a:srgbClr val="703DAA"/>
                </a:solidFill>
              </a:rPr>
              <a:t>splice</a:t>
            </a:r>
            <a:r>
              <a:t>(end(</a:t>
            </a:r>
            <a:r>
              <a:rPr>
                <a:solidFill>
                  <a:srgbClr val="4F8187"/>
                </a:solidFill>
              </a:rPr>
              <a:t>q_</a:t>
            </a:r>
            <a:r>
              <a:t>), tmp);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solidFill>
                  <a:srgbClr val="008400"/>
                </a:solidFill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...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</p:txBody>
      </p:sp>
      <p:sp>
        <p:nvSpPr>
          <p:cNvPr id="659" name="Slide Number"/>
          <p:cNvSpPr txBox="1"/>
          <p:nvPr>
            <p:ph type="sldNum" sz="quarter" idx="2"/>
          </p:nvPr>
        </p:nvSpPr>
        <p:spPr>
          <a:xfrm>
            <a:off x="5987834" y="6429373"/>
            <a:ext cx="2131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ternatives t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Alternatives to Raw Loops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23" name="Use an existing algorithm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Use an existing algorithm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Prefer standard algorithms if available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Implement a known algorithm as a general function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Contribute it to a library</a:t>
            </a:r>
          </a:p>
          <a:p>
            <a:pPr lvl="3" marL="69532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Preferably open source</a:t>
            </a:r>
          </a:p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Invent a new algorithm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Write a paper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Give talks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Become famous!</a:t>
            </a:r>
          </a:p>
        </p:txBody>
      </p:sp>
      <p:pic>
        <p:nvPicPr>
          <p:cNvPr id="2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2400" y="3546410"/>
            <a:ext cx="1727200" cy="121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  <p:bldP build="whole" bldLvl="1" animBg="1" rev="0" advAuto="0" spid="224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662" name="std::packaged_task can be used to marshall results, including exceptions, from tas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std::packaged_task can be used to marshall results, including exceptions, from tasks</a:t>
            </a:r>
          </a:p>
          <a:p>
            <a:pPr lvl="1"/>
            <a:r>
              <a:t>std::packaged_task is also useful to safely bridge C++ code with exceptions to C code</a:t>
            </a:r>
          </a:p>
          <a:p>
            <a:pPr lvl="1"/>
            <a:r>
              <a:t>see prior async() implementation for an example</a:t>
            </a:r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xfrm>
            <a:off x="5983566" y="6429373"/>
            <a:ext cx="221693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defRPr sz="2000"/>
            </a:pPr>
          </a:p>
        </p:txBody>
      </p:sp>
      <p:sp>
        <p:nvSpPr>
          <p:cNvPr id="666" name="No Raw Pointer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457200">
              <a:lnSpc>
                <a:spcPts val="6100"/>
              </a:lnSpc>
              <a:spcBef>
                <a:spcPts val="0"/>
              </a:spcBef>
              <a:buClr>
                <a:srgbClr val="E1E4E6"/>
              </a:buClr>
              <a:buSzTx/>
              <a:buFont typeface="Wingdings"/>
              <a:buNone/>
              <a:defRPr sz="3600"/>
            </a:lvl1pPr>
          </a:lstStyle>
          <a:p>
            <a:pPr/>
            <a:r>
              <a:t>No Raw Pointers</a:t>
            </a:r>
          </a:p>
        </p:txBody>
      </p:sp>
      <p:sp>
        <p:nvSpPr>
          <p:cNvPr id="66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What is a Raw Poin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What is a Raw Pointer?</a:t>
            </a:r>
          </a:p>
        </p:txBody>
      </p:sp>
      <p:sp>
        <p:nvSpPr>
          <p:cNvPr id="670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671" name="A pointer to an object with implied ownership and reference semantics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31775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A pointer to an object with implied ownership and reference semantics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T* p = new T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unique_ptr&lt;T&gt;</a:t>
            </a:r>
          </a:p>
          <a:p>
            <a:pPr lvl="1" marL="463550" indent="-231775" algn="l" defTabSz="914400">
              <a:spcBef>
                <a:spcPts val="1200"/>
              </a:spcBef>
              <a:buClr>
                <a:srgbClr val="FDBD42"/>
              </a:buClr>
              <a:buSzPct val="70000"/>
              <a:buChar char=""/>
              <a:defRPr sz="2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shared_ptr&lt;T&gt;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71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Why pointers (heap allocation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pointers (heap allocations)?</a:t>
            </a:r>
          </a:p>
        </p:txBody>
      </p:sp>
      <p:sp>
        <p:nvSpPr>
          <p:cNvPr id="674" name="Slide Number"/>
          <p:cNvSpPr txBox="1"/>
          <p:nvPr>
            <p:ph type="sldNum" sz="quarter" idx="2"/>
          </p:nvPr>
        </p:nvSpPr>
        <p:spPr>
          <a:xfrm>
            <a:off x="5985903" y="6429373"/>
            <a:ext cx="217019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5" name="Runtime variable size…"/>
          <p:cNvSpPr txBox="1"/>
          <p:nvPr>
            <p:ph type="body" idx="1"/>
          </p:nvPr>
        </p:nvSpPr>
        <p:spPr>
          <a:xfrm>
            <a:off x="304720" y="1016000"/>
            <a:ext cx="11579385" cy="5181600"/>
          </a:xfrm>
          <a:prstGeom prst="rect">
            <a:avLst/>
          </a:prstGeom>
        </p:spPr>
        <p:txBody>
          <a:bodyPr/>
          <a:lstStyle/>
          <a:p>
            <a:pPr/>
            <a:r>
              <a:t>Runtime variable size</a:t>
            </a:r>
          </a:p>
          <a:p>
            <a:pPr lvl="1"/>
            <a:r>
              <a:t>Runtime polymorphic</a:t>
            </a:r>
          </a:p>
          <a:p>
            <a:pPr lvl="1"/>
            <a:r>
              <a:t>Container</a:t>
            </a:r>
          </a:p>
          <a:p>
            <a:pPr/>
            <a:r>
              <a:t>Satisfy complexity or stability requirements within a container (list vs. vector)</a:t>
            </a:r>
          </a:p>
          <a:p>
            <a:pPr/>
            <a:r>
              <a:t>Shared storage for asynchronous communication (future, message queue, …)</a:t>
            </a:r>
          </a:p>
          <a:p>
            <a:pPr/>
            <a:r>
              <a:t>Optimization to copy</a:t>
            </a:r>
          </a:p>
          <a:p>
            <a:pPr lvl="1"/>
            <a:r>
              <a:t>Copy deferral (copy-on-write)</a:t>
            </a:r>
          </a:p>
          <a:p>
            <a:pPr lvl="1"/>
            <a:r>
              <a:t>Immutable item</a:t>
            </a:r>
          </a:p>
          <a:p>
            <a:pPr lvl="1"/>
            <a:r>
              <a:t>Elide copy to move</a:t>
            </a:r>
          </a:p>
          <a:p>
            <a:pPr/>
            <a:r>
              <a:t>To separate implementation from interface (PIMPL)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Why Poi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Pointers</a:t>
            </a:r>
          </a:p>
        </p:txBody>
      </p:sp>
      <p:sp>
        <p:nvSpPr>
          <p:cNvPr id="678" name="For containers we’ve moved from intrusive to non-intrusive (STL) contain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containers we’ve moved from intrusive to non-intrusive (STL) containers</a:t>
            </a:r>
          </a:p>
          <a:p>
            <a:pPr lvl="1"/>
            <a:r>
              <a:t>Except for hierarchies - but containment hierarchies or non-intrusive hierarchies are both viable options</a:t>
            </a:r>
          </a:p>
          <a:p>
            <a:pPr/>
            <a:r>
              <a:t>PIMPL and copy optimizations are trivially wrapped</a:t>
            </a:r>
          </a:p>
          <a:p>
            <a:pPr/>
            <a:r>
              <a:t>See previous section regarding shared storage for asynchronous operations</a:t>
            </a:r>
          </a:p>
          <a:p>
            <a:pPr/>
          </a:p>
          <a:p>
            <a:pPr/>
            <a:r>
              <a:t>Runtime polymorphism</a:t>
            </a:r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xfrm>
            <a:off x="5984328" y="6429373"/>
            <a:ext cx="220169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78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using object_t = int;…"/>
          <p:cNvSpPr txBox="1"/>
          <p:nvPr>
            <p:ph type="body" idx="1"/>
          </p:nvPr>
        </p:nvSpPr>
        <p:spPr>
          <a:xfrm>
            <a:off x="482600" y="9525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object_t = </a:t>
            </a:r>
            <a:r>
              <a:rPr>
                <a:solidFill>
                  <a:srgbClr val="BB2CA2"/>
                </a:solidFill>
              </a:rPr>
              <a:t>int</a:t>
            </a:r>
            <a:r>
              <a:t>;</a:t>
            </a: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t>) &lt;&lt; x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 }</a:t>
            </a: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&lt;object_t&gt;;</a:t>
            </a: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document_t&amp;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064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064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int main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document_t document;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272AD8"/>
                </a:solidFill>
              </a:rPr>
              <a:t>1</a:t>
            </a:r>
            <a:r>
              <a:t>);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272AD8"/>
                </a:solidFill>
              </a:rPr>
              <a:t>3</a:t>
            </a:r>
            <a:r>
              <a:t>);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064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688" name="Group"/>
          <p:cNvGrpSpPr/>
          <p:nvPr/>
        </p:nvGrpSpPr>
        <p:grpSpPr>
          <a:xfrm>
            <a:off x="355600" y="6311900"/>
            <a:ext cx="8407400" cy="2603500"/>
            <a:chOff x="0" y="0"/>
            <a:chExt cx="8407400" cy="2603500"/>
          </a:xfrm>
        </p:grpSpPr>
        <p:sp>
          <p:nvSpPr>
            <p:cNvPr id="686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687" name="&lt;document&gt;…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0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1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2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3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10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5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olymorphi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Polymorphism</a:t>
            </a:r>
          </a:p>
        </p:txBody>
      </p:sp>
      <p:sp>
        <p:nvSpPr>
          <p:cNvPr id="693" name="What happens if we want the document to hold any drawable object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if we want the document to hold any drawable object?</a:t>
            </a:r>
          </a:p>
        </p:txBody>
      </p:sp>
      <p:sp>
        <p:nvSpPr>
          <p:cNvPr id="694" name="Slide Number"/>
          <p:cNvSpPr txBox="1"/>
          <p:nvPr>
            <p:ph type="sldNum" sz="quarter" idx="2"/>
          </p:nvPr>
        </p:nvSpPr>
        <p:spPr>
          <a:xfrm>
            <a:off x="5989104" y="6429373"/>
            <a:ext cx="21061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lass object_t {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~object_t() { }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virtual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draw(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rPr>
                <a:solidFill>
                  <a:srgbClr val="000000"/>
                </a:solidFill>
              </a:rP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rPr>
                <a:solidFill>
                  <a:srgbClr val="000000"/>
                </a:solidFill>
              </a:rPr>
              <a:t>) </a:t>
            </a:r>
            <a:r>
              <a:t>const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703DAA"/>
                </a:solidFill>
              </a:rPr>
              <a:t>shared_ptr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e-&gt;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lass my_class_t : public object_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my_class_t : </a:t>
            </a:r>
            <a:r>
              <a:rPr>
                <a:solidFill>
                  <a:srgbClr val="BB2CA2"/>
                </a:solidFill>
              </a:rPr>
              <a:t>public</a:t>
            </a:r>
            <a:r>
              <a:t> </a:t>
            </a:r>
            <a:r>
              <a:rPr>
                <a:solidFill>
                  <a:srgbClr val="4F8187"/>
                </a:solidFill>
              </a:rPr>
              <a:t>object_t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t>) &lt;&lt; </a:t>
            </a:r>
            <a:r>
              <a:rPr>
                <a:solidFill>
                  <a:srgbClr val="D12F1B"/>
                </a:solidFill>
              </a:rPr>
              <a:t>"my_class_t"</a:t>
            </a:r>
            <a: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t>; }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... */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 document;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703" name="Group"/>
          <p:cNvGrpSpPr/>
          <p:nvPr/>
        </p:nvGrpSpPr>
        <p:grpSpPr>
          <a:xfrm>
            <a:off x="368300" y="6317753"/>
            <a:ext cx="8407400" cy="2607272"/>
            <a:chOff x="0" y="0"/>
            <a:chExt cx="8407400" cy="2607270"/>
          </a:xfrm>
        </p:grpSpPr>
        <p:sp>
          <p:nvSpPr>
            <p:cNvPr id="701" name="defects"/>
            <p:cNvSpPr/>
            <p:nvPr/>
          </p:nvSpPr>
          <p:spPr>
            <a:xfrm>
              <a:off x="34417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defects</a:t>
              </a:r>
            </a:p>
          </p:txBody>
        </p:sp>
        <p:sp>
          <p:nvSpPr>
            <p:cNvPr id="702" name="An instance of my_class_t will be allocated first…"/>
            <p:cNvSpPr/>
            <p:nvPr/>
          </p:nvSpPr>
          <p:spPr>
            <a:xfrm>
              <a:off x="0" y="562570"/>
              <a:ext cx="8407400" cy="2044701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400803" indent="-254000" algn="l" defTabSz="317500">
                <a:buSzPct val="125000"/>
                <a:buChar char="•"/>
                <a:defRPr sz="1600"/>
              </a:pPr>
              <a:r>
                <a:t>An instance of my_class_t will be allocated first</a:t>
              </a:r>
            </a:p>
            <a:p>
              <a:pPr marL="400803" indent="-254000" algn="l" defTabSz="317500">
                <a:buSzPct val="125000"/>
                <a:buChar char="•"/>
                <a:defRPr sz="1600"/>
              </a:pPr>
              <a:r>
                <a:t>Then the document will grow to make room</a:t>
              </a:r>
            </a:p>
            <a:p>
              <a:pPr marL="400803" indent="-254000" algn="l" defTabSz="317500">
                <a:buSzPct val="125000"/>
                <a:buChar char="•"/>
                <a:defRPr sz="1600"/>
              </a:pPr>
              <a:r>
                <a:t>If growing the document throws an exception, the memory from my_class_t is leaked</a:t>
              </a:r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368300" y="6311900"/>
            <a:ext cx="8407400" cy="2603500"/>
            <a:chOff x="0" y="0"/>
            <a:chExt cx="8407400" cy="2603500"/>
          </a:xfrm>
        </p:grpSpPr>
        <p:sp>
          <p:nvSpPr>
            <p:cNvPr id="704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705" name="&lt;document&gt;…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  <p:sp>
        <p:nvSpPr>
          <p:cNvPr id="707" name="Rounded Rectangle"/>
          <p:cNvSpPr/>
          <p:nvPr/>
        </p:nvSpPr>
        <p:spPr>
          <a:xfrm>
            <a:off x="266700" y="3568700"/>
            <a:ext cx="11633200" cy="254000"/>
          </a:xfrm>
          <a:prstGeom prst="roundRect">
            <a:avLst>
              <a:gd name="adj" fmla="val 31667"/>
            </a:avLst>
          </a:prstGeom>
          <a:solidFill>
            <a:srgbClr val="FCCA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8" name="document.emplace_back(new my_class_t());"/>
          <p:cNvSpPr txBox="1"/>
          <p:nvPr/>
        </p:nvSpPr>
        <p:spPr>
          <a:xfrm>
            <a:off x="469900" y="9525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BB2CA2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BB2CA2"/>
                </a:solidFill>
              </a:rPr>
              <a:t>new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10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57161" origin="layout" pathEditMode="relative">
                                      <p:cBhvr>
                                        <p:cTn id="14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6" grpId="4"/>
      <p:bldP build="whole" bldLvl="1" animBg="1" rev="0" advAuto="0" spid="707" grpId="5"/>
      <p:bldP build="whole" bldLvl="1" animBg="1" rev="0" advAuto="0" spid="700" grpId="1"/>
      <p:bldP build="whole" bldLvl="1" animBg="1" rev="0" advAuto="0" spid="708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230" name="If you want to improve the code quality in your organization, replace all of your coding guidelines with one goal:…"/>
          <p:cNvSpPr txBox="1"/>
          <p:nvPr/>
        </p:nvSpPr>
        <p:spPr>
          <a:xfrm>
            <a:off x="304800" y="990600"/>
            <a:ext cx="11569700" cy="51816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57200">
              <a:lnSpc>
                <a:spcPts val="6100"/>
              </a:lnSpc>
              <a:buClr>
                <a:srgbClr val="E1E4E6"/>
              </a:buClr>
              <a:defRPr sz="3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If you want to improve the code quality in your organization, replace all of your coding guidelines with one goal:</a:t>
            </a:r>
          </a:p>
          <a:p>
            <a:pPr defTabSz="457200">
              <a:lnSpc>
                <a:spcPts val="6100"/>
              </a:lnSpc>
              <a:buClr>
                <a:srgbClr val="E1E4E6"/>
              </a:buClr>
              <a:defRPr sz="3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  <a:p>
            <a:pPr defTabSz="457200">
              <a:lnSpc>
                <a:spcPts val="6100"/>
              </a:lnSpc>
              <a:buClr>
                <a:srgbClr val="E1E4E6"/>
              </a:buClr>
              <a:defRPr sz="3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No Raw Loops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Deep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problem</a:t>
            </a:r>
          </a:p>
        </p:txBody>
      </p:sp>
      <p:sp>
        <p:nvSpPr>
          <p:cNvPr id="713" name="Changed semantics of copy, assignment, and equality of my doc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Changed semantics of copy, assignment, and equality of my document</a:t>
            </a:r>
          </a:p>
          <a:p>
            <a:pPr lvl="1"/>
            <a:r>
              <a:t>leads to incidental data structures</a:t>
            </a:r>
          </a:p>
          <a:p>
            <a:pPr lvl="1"/>
            <a:r>
              <a:t>thread safety concerns</a:t>
            </a:r>
          </a:p>
        </p:txBody>
      </p:sp>
      <p:sp>
        <p:nvSpPr>
          <p:cNvPr id="714" name="Slide Number"/>
          <p:cNvSpPr txBox="1"/>
          <p:nvPr>
            <p:ph type="sldNum" sz="quarter" idx="2"/>
          </p:nvPr>
        </p:nvSpPr>
        <p:spPr>
          <a:xfrm>
            <a:off x="5988392" y="6429373"/>
            <a:ext cx="21204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17" name="We define an operation in terms of the operation’s semantic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define an operation in terms of the operation’s semantics:</a:t>
            </a:r>
          </a:p>
          <a:p>
            <a:pPr lvl="1"/>
            <a:r>
              <a:t>“Assignment is a procedure taking two objects of the same type that makes the first object equal to the second without modifying the second.”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/>
            <a:r>
              <a:t>Semantics &amp; Syntax</a:t>
            </a:r>
          </a:p>
        </p:txBody>
      </p:sp>
      <p:sp>
        <p:nvSpPr>
          <p:cNvPr id="72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72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200" y="1193800"/>
            <a:ext cx="7724180" cy="4468086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/>
            <a:r>
              <a:t>Semantics &amp; Syntax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72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200" y="1181100"/>
            <a:ext cx="7728182" cy="4470400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fast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31" name="Considered as individual types, assignment and copy hold their regular semantic meaning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Considered as individual types, assignment and copy hold their regular semantic meanings</a:t>
            </a:r>
          </a:p>
          <a:p>
            <a:pPr lvl="1"/>
            <a:r>
              <a:t>However, this fails to account for the relationships (the arrows) which form an incidental data-structure. You cannot operate on T through one of the shared pointers without considering the effect on the other shared pointer</a:t>
            </a:r>
          </a:p>
        </p:txBody>
      </p:sp>
      <p:sp>
        <p:nvSpPr>
          <p:cNvPr id="732" name="Slide Number"/>
          <p:cNvSpPr txBox="1"/>
          <p:nvPr>
            <p:ph type="sldNum" sz="quarter" idx="2"/>
          </p:nvPr>
        </p:nvSpPr>
        <p:spPr>
          <a:xfrm>
            <a:off x="5991796" y="6429373"/>
            <a:ext cx="205233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/>
            <a:r>
              <a:t>Semantics &amp; Syntax</a:t>
            </a:r>
          </a:p>
        </p:txBody>
      </p:sp>
      <p:sp>
        <p:nvSpPr>
          <p:cNvPr id="735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73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200" y="745827"/>
            <a:ext cx="7705265" cy="5359401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39" name="If we extend our notion of object type to include the directly related part then we have intersecting objects which will interfere with each othe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extend our notion of object type to include the directly related part then we have intersecting objects which will interfere with each other</a:t>
            </a:r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xfrm>
            <a:off x="5989205" y="6429373"/>
            <a:ext cx="21041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/>
            <a:r>
              <a:t>Semantics &amp; Syntax</a:t>
            </a:r>
          </a:p>
        </p:txBody>
      </p:sp>
      <p:sp>
        <p:nvSpPr>
          <p:cNvPr id="743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74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200" y="1193800"/>
            <a:ext cx="7728182" cy="4470400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47" name="When we consider the whole, the standard syntax for copy and assignment no longer have their regular semantic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we consider the whole, the standard syntax for copy and assignment no longer have their regular semantics.</a:t>
            </a:r>
          </a:p>
          <a:p>
            <a:pPr lvl="1"/>
            <a:r>
              <a:t>This structure is still copyable and assignable but these operations must be done through other means</a:t>
            </a:r>
          </a:p>
          <a:p>
            <a:pPr lvl="1"/>
          </a:p>
          <a:p>
            <a:pPr/>
            <a:r>
              <a:t>The shared structure also breaks our ability to reason locally about the code</a:t>
            </a:r>
          </a:p>
        </p:txBody>
      </p:sp>
      <p:sp>
        <p:nvSpPr>
          <p:cNvPr id="748" name="Slide Number"/>
          <p:cNvSpPr txBox="1"/>
          <p:nvPr>
            <p:ph type="sldNum" sz="quarter" idx="2"/>
          </p:nvPr>
        </p:nvSpPr>
        <p:spPr>
          <a:xfrm>
            <a:off x="5989256" y="6429373"/>
            <a:ext cx="210313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9" name="A shared pointer is as good as a global variable"/>
          <p:cNvSpPr txBox="1"/>
          <p:nvPr/>
        </p:nvSpPr>
        <p:spPr>
          <a:xfrm>
            <a:off x="1739900" y="3340100"/>
            <a:ext cx="86995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 defTabSz="1088291">
              <a:spcBef>
                <a:spcPts val="700"/>
              </a:spcBef>
              <a:defRPr sz="36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lvl1pPr>
          </a:lstStyle>
          <a:p>
            <a:pPr/>
            <a:r>
              <a:t>A shared pointer is as good as a global variable</a:t>
            </a:r>
          </a:p>
        </p:txBody>
      </p:sp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9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52" name="Choosing the same syntax for the same semantics enables code reuse and avoids combinatoric interfa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Choosing the same syntax for the same semantics enables code reuse and avoids combinatoric interfaces</a:t>
            </a:r>
          </a:p>
          <a:p>
            <a:pPr lvl="1"/>
            <a:r>
              <a:t>If a type has a proper set of basis operations then it can be adapted to any alternative set of basis operations regardless of syntax</a:t>
            </a:r>
          </a:p>
          <a:p>
            <a:pPr lvl="1"/>
          </a:p>
          <a:p>
            <a:pPr/>
            <a:r>
              <a:t>C++ has defined semantics for operations on built-in types, including assignment, copy, equality, address-of</a:t>
            </a:r>
          </a:p>
          <a:p>
            <a:pPr lvl="1"/>
            <a:r>
              <a:t>Using the same operator names to provide the same semantics on user types enables code reuse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/>
          <a:p>
            <a:pPr>
              <a:defRPr sz="2000"/>
            </a:pPr>
          </a:p>
        </p:txBody>
      </p:sp>
      <p:sp>
        <p:nvSpPr>
          <p:cNvPr id="233" name="Two Beautiful Exampl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457200">
              <a:lnSpc>
                <a:spcPts val="6100"/>
              </a:lnSpc>
              <a:spcBef>
                <a:spcPts val="0"/>
              </a:spcBef>
              <a:buClr>
                <a:srgbClr val="E1E4E6"/>
              </a:buClr>
              <a:buSzTx/>
              <a:buFont typeface="Wingdings"/>
              <a:buNone/>
              <a:defRPr sz="3600"/>
            </a:lvl1pPr>
          </a:lstStyle>
          <a:p>
            <a:pPr/>
            <a:r>
              <a:t>Two Beautiful Examples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Regular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Regular Types</a:t>
            </a:r>
          </a:p>
        </p:txBody>
      </p:sp>
      <p:sp>
        <p:nvSpPr>
          <p:cNvPr id="758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sp>
        <p:nvSpPr>
          <p:cNvPr id="759" name="“There is a set of procedures whose inclusion in the computational basis of a type lets us place objects in data structures and use algorithms to copy objects from one data structure to another. We call types having such a basis regular, since their use "/>
          <p:cNvSpPr txBox="1"/>
          <p:nvPr/>
        </p:nvSpPr>
        <p:spPr>
          <a:xfrm>
            <a:off x="165100" y="1409700"/>
            <a:ext cx="11849100" cy="38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457200">
              <a:lnSpc>
                <a:spcPts val="5800"/>
              </a:lnSpc>
              <a:buClr>
                <a:srgbClr val="E1E4E6"/>
              </a:buClr>
              <a:defRPr sz="3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“There is a set of procedures whose inclusion in the computational basis of a type lets us place objects in data structures and use algorithms to copy objects from one data structure to another. We call types having such a basis </a:t>
            </a:r>
            <a:r>
              <a:rPr i="1"/>
              <a:t>regular</a:t>
            </a:r>
            <a:r>
              <a:t>, since their use guarantees regularity of behavior and, therefore, interoperability.” </a:t>
            </a:r>
          </a:p>
          <a:p>
            <a:pPr defTabSz="457200">
              <a:lnSpc>
                <a:spcPts val="5800"/>
              </a:lnSpc>
              <a:buClr>
                <a:srgbClr val="E1E4E6"/>
              </a:buClr>
              <a:defRPr sz="3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</a:p>
          <a:p>
            <a:pPr algn="r" defTabSz="457200">
              <a:lnSpc>
                <a:spcPts val="5800"/>
              </a:lnSpc>
              <a:buClr>
                <a:srgbClr val="E1E4E6"/>
              </a:buClr>
              <a:defRPr sz="3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dobe Clean"/>
              </a:defRPr>
            </a:pPr>
            <a:r>
              <a:t>– </a:t>
            </a:r>
            <a:r>
              <a:rPr i="1"/>
              <a:t>Elements of Programming, Section 1.5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emantics &amp;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 &amp; Syntax</a:t>
            </a:r>
          </a:p>
        </p:txBody>
      </p:sp>
      <p:sp>
        <p:nvSpPr>
          <p:cNvPr id="764" name="Regular types where the regular operations are implemented with the standard names are said to have value seman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types where the regular operations are implemented with the standard names are said to have </a:t>
            </a:r>
            <a:r>
              <a:rPr i="1"/>
              <a:t>value semantics</a:t>
            </a:r>
            <a:endParaRPr i="1"/>
          </a:p>
          <a:p>
            <a:pPr/>
            <a:endParaRPr i="1"/>
          </a:p>
          <a:p>
            <a:pPr/>
            <a:r>
              <a:t>When objects are referred to indirectly, through a shared reference or pointer, the objects are said to have </a:t>
            </a:r>
            <a:r>
              <a:rPr i="1"/>
              <a:t>reference semantics</a:t>
            </a:r>
          </a:p>
        </p:txBody>
      </p:sp>
      <p:sp>
        <p:nvSpPr>
          <p:cNvPr id="765" name="Slide Number"/>
          <p:cNvSpPr txBox="1"/>
          <p:nvPr>
            <p:ph type="sldNum" sz="quarter" idx="2"/>
          </p:nvPr>
        </p:nvSpPr>
        <p:spPr>
          <a:xfrm>
            <a:off x="5994234" y="6429373"/>
            <a:ext cx="200357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mplate &lt;typename T&gt;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T&amp;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t>) &lt;&lt; x &lt;&lt; endl; }</a:t>
            </a:r>
          </a:p>
        </p:txBody>
      </p:sp>
      <p:sp>
        <p:nvSpPr>
          <p:cNvPr id="768" name="class object_t {…"/>
          <p:cNvSpPr txBox="1"/>
          <p:nvPr/>
        </p:nvSpPr>
        <p:spPr>
          <a:xfrm>
            <a:off x="482600" y="965200"/>
            <a:ext cx="11214100" cy="52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lvl="8" indent="0" algn="l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lvl="8" indent="0" algn="l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8" grpId="2"/>
      <p:bldP build="whole" bldLvl="1" animBg="1" rev="0" advAuto="0" spid="767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void draw(const T&amp; x, ostream&amp; out, size_t position)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T&amp;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t>) &lt;&lt; x &lt;&lt; endl;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{ out &lt;&lt; string(position, ' ') &lt;&lt; x &lt;&lt; endl; }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t>) &lt;&lt; x &lt;&lt; endl;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lass object_t {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Rounded Rectangle"/>
          <p:cNvSpPr/>
          <p:nvPr/>
        </p:nvSpPr>
        <p:spPr>
          <a:xfrm>
            <a:off x="279400" y="1371600"/>
            <a:ext cx="11633200" cy="444500"/>
          </a:xfrm>
          <a:prstGeom prst="roundRect">
            <a:avLst>
              <a:gd name="adj" fmla="val 18095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5" name="Rounded Rectangle"/>
          <p:cNvSpPr/>
          <p:nvPr/>
        </p:nvSpPr>
        <p:spPr>
          <a:xfrm>
            <a:off x="279400" y="3619500"/>
            <a:ext cx="11633200" cy="1600200"/>
          </a:xfrm>
          <a:prstGeom prst="roundRect">
            <a:avLst>
              <a:gd name="adj" fmla="val 5026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6" name="Rounded Rectangle"/>
          <p:cNvSpPr/>
          <p:nvPr/>
        </p:nvSpPr>
        <p:spPr>
          <a:xfrm>
            <a:off x="279400" y="2806700"/>
            <a:ext cx="11633200" cy="812800"/>
          </a:xfrm>
          <a:prstGeom prst="roundRect">
            <a:avLst>
              <a:gd name="adj" fmla="val 9896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7" name="class object_t {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object_t 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788" name="Rounded Rectangle"/>
          <p:cNvSpPr/>
          <p:nvPr/>
        </p:nvSpPr>
        <p:spPr>
          <a:xfrm>
            <a:off x="273050" y="5385097"/>
            <a:ext cx="11633200" cy="275392"/>
          </a:xfrm>
          <a:prstGeom prst="roundRect">
            <a:avLst>
              <a:gd name="adj" fmla="val 29207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6" grpId="1"/>
      <p:bldP build="whole" bldLvl="1" animBg="1" rev="0" advAuto="0" spid="786" grpId="3"/>
      <p:bldP build="whole" bldLvl="1" animBg="1" rev="0" advAuto="0" spid="785" grpId="2"/>
      <p:bldP build="whole" bldLvl="1" animBg="1" rev="0" advAuto="0" spid="788" grpId="6"/>
      <p:bldP build="whole" bldLvl="1" animBg="1" rev="0" advAuto="0" spid="784" grpId="4"/>
      <p:bldP build="whole" bldLvl="1" animBg="1" rev="0" advAuto="0" spid="785" grpId="5"/>
      <p:bldP build="whole" bldLvl="1" animBg="1" rev="0" advAuto="0" spid="784" grpId="7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ublic: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public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template &lt;typename T&gt;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friend void draw(const object_t&amp; x, ostream&amp; out, size_t position)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o Raw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r>
              <a:t>No Raw Loops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xfrm>
            <a:off x="5994234" y="6442073"/>
            <a:ext cx="200357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fld id="{86CB4B4D-7CA3-9044-876B-883B54F8677D}" type="slidenum"/>
          </a:p>
        </p:txBody>
      </p:sp>
      <p:pic>
        <p:nvPicPr>
          <p:cNvPr id="23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460500"/>
            <a:ext cx="1193800" cy="9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2146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3060700"/>
            <a:ext cx="11938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9700" y="4216400"/>
            <a:ext cx="622300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3289300"/>
            <a:ext cx="1193800" cy="119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6400" y="4203700"/>
            <a:ext cx="1193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82574 0.000933 0.213616 0.031164 0.215696 0.100000 C 0.217969 0.175246 0.089404 0.165828 0.000000 0.166667" origin="layout" pathEditMode="relative">
                                      <p:cBhvr>
                                        <p:cTn id="6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33333" origin="layout" pathEditMode="relative">
                                      <p:cBhvr>
                                        <p:cTn id="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3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friend void draw(const object_t&amp; x, ostream&amp; out, size_t position)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friend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object_t&amp; x, ostream&amp; out, size_t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{ x.self_-&gt;draw_(out, position); }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x.self_-&gt;draw_(out,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rivate: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ounded Rectangle"/>
          <p:cNvSpPr/>
          <p:nvPr/>
        </p:nvSpPr>
        <p:spPr>
          <a:xfrm>
            <a:off x="279400" y="4368800"/>
            <a:ext cx="11633200" cy="1714500"/>
          </a:xfrm>
          <a:prstGeom prst="roundRect">
            <a:avLst>
              <a:gd name="adj" fmla="val 4691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7" name="private:…"/>
          <p:cNvSpPr txBox="1"/>
          <p:nvPr>
            <p:ph type="body" idx="1"/>
          </p:nvPr>
        </p:nvSpPr>
        <p:spPr>
          <a:xfrm>
            <a:off x="482600" y="965200"/>
            <a:ext cx="11214100" cy="5219700"/>
          </a:xfrm>
          <a:prstGeom prst="rect">
            <a:avLst/>
          </a:prstGeom>
        </p:spPr>
        <p:txBody>
          <a:bodyPr/>
          <a:lstStyle/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private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concept_t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~concept_t() = </a:t>
            </a:r>
            <a:r>
              <a:rPr>
                <a:solidFill>
                  <a:srgbClr val="BB2CA2"/>
                </a:solidFill>
              </a:rPr>
              <a:t>default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virtual</a:t>
            </a:r>
            <a:r>
              <a:t>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) 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= </a:t>
            </a:r>
            <a:r>
              <a:rPr>
                <a:solidFill>
                  <a:srgbClr val="272AD8"/>
                </a:solidFill>
              </a:rPr>
              <a:t>0</a:t>
            </a:r>
            <a:r>
              <a:t>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template</a:t>
            </a:r>
            <a:r>
              <a:rPr>
                <a:solidFill>
                  <a:srgbClr val="000000"/>
                </a:solidFill>
              </a:rPr>
              <a:t> &lt;</a:t>
            </a:r>
            <a:r>
              <a:t>typename</a:t>
            </a:r>
            <a:r>
              <a:rPr>
                <a:solidFill>
                  <a:srgbClr val="000000"/>
                </a:solidFill>
              </a:rPr>
              <a:t> T&gt;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struct</a:t>
            </a:r>
            <a:r>
              <a:t> model :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t> {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model(T x) : 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(move(x)) {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BB2CA2"/>
                </a:solidFill>
              </a:rPr>
              <a:t>void</a:t>
            </a:r>
            <a:r>
              <a:t> draw_(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 </a:t>
            </a:r>
            <a:r>
              <a:rPr>
                <a:solidFill>
                  <a:srgbClr val="BB2CA2"/>
                </a:solidFill>
              </a:rPr>
              <a:t>const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{ draw(</a:t>
            </a:r>
            <a:r>
              <a:rPr>
                <a:solidFill>
                  <a:srgbClr val="4F8187"/>
                </a:solidFill>
              </a:rPr>
              <a:t>data_</a:t>
            </a:r>
            <a:r>
              <a:t>, out, position); }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T data_;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t>shared_ptr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BB2CA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F8187"/>
                </a:solidFill>
              </a:rPr>
              <a:t>concept_t</a:t>
            </a:r>
            <a:r>
              <a:rPr>
                <a:solidFill>
                  <a:srgbClr val="000000"/>
                </a:solidFill>
              </a:rPr>
              <a:t>&gt; self_;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using</a:t>
            </a:r>
            <a:r>
              <a:t> document_t = </a:t>
            </a:r>
            <a:r>
              <a:rPr>
                <a:solidFill>
                  <a:srgbClr val="703DAA"/>
                </a:solidFill>
              </a:rPr>
              <a:t>vector</a:t>
            </a:r>
            <a:r>
              <a:t>&lt;</a:t>
            </a:r>
            <a:r>
              <a:rPr>
                <a:solidFill>
                  <a:srgbClr val="4F8187"/>
                </a:solidFill>
              </a:rPr>
              <a:t>object_t</a:t>
            </a:r>
            <a:r>
              <a:t>&gt;;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&amp; x,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for</a:t>
            </a:r>
            <a:r>
              <a:t> (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&amp; e : x)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(e, out, position + </a:t>
            </a:r>
            <a:r>
              <a:rPr>
                <a:solidFill>
                  <a:srgbClr val="272AD8"/>
                </a:solidFill>
              </a:rPr>
              <a:t>2</a:t>
            </a:r>
            <a:r>
              <a:t>);</a:t>
            </a:r>
          </a:p>
          <a:p>
            <a:pPr marL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"&lt;/document&gt;"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lass my_class_t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my_class_t 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... */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"my_class_t"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 document;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368300" y="6311900"/>
            <a:ext cx="8407400" cy="2603500"/>
            <a:chOff x="0" y="0"/>
            <a:chExt cx="8407400" cy="2603500"/>
          </a:xfrm>
        </p:grpSpPr>
        <p:sp>
          <p:nvSpPr>
            <p:cNvPr id="822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823" name="&lt;document&gt;…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10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1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ounded Rectangle"/>
          <p:cNvSpPr/>
          <p:nvPr/>
        </p:nvSpPr>
        <p:spPr>
          <a:xfrm>
            <a:off x="266700" y="3352800"/>
            <a:ext cx="11633200" cy="279400"/>
          </a:xfrm>
          <a:prstGeom prst="roundRect">
            <a:avLst>
              <a:gd name="adj" fmla="val 28788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7" name="class my_class_t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my_class_t 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... */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"my_class_t"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 document;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</a:t>
            </a:r>
            <a:r>
              <a:t>"Hello World!"</a:t>
            </a:r>
            <a:r>
              <a:rPr>
                <a:solidFill>
                  <a:srgbClr val="000000"/>
                </a:solidFill>
              </a:rPr>
              <a:t>));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368300" y="6311900"/>
            <a:ext cx="8407400" cy="2603500"/>
            <a:chOff x="0" y="0"/>
            <a:chExt cx="8407400" cy="2603500"/>
          </a:xfrm>
        </p:grpSpPr>
        <p:sp>
          <p:nvSpPr>
            <p:cNvPr id="828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829" name="&lt;document&gt;…"/>
            <p:cNvSpPr/>
            <p:nvPr/>
          </p:nvSpPr>
          <p:spPr>
            <a:xfrm>
              <a:off x="0" y="558800"/>
              <a:ext cx="8407400" cy="2044700"/>
            </a:xfrm>
            <a:prstGeom prst="roundRect">
              <a:avLst>
                <a:gd name="adj" fmla="val 6211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Hello World!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80165" origin="layout" pathEditMode="relative">
                                      <p:cBhvr>
                                        <p:cTn id="6" dur="5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ounded Rectangle"/>
          <p:cNvSpPr/>
          <p:nvPr/>
        </p:nvSpPr>
        <p:spPr>
          <a:xfrm>
            <a:off x="266700" y="3556000"/>
            <a:ext cx="11633200" cy="279400"/>
          </a:xfrm>
          <a:prstGeom prst="roundRect">
            <a:avLst>
              <a:gd name="adj" fmla="val 28788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3" name="class my_class_t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my_class_t 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... */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"my_class_t"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 document;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</a:t>
            </a:r>
            <a:r>
              <a:t>"Hello World!"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(document);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836" name="Group"/>
          <p:cNvGrpSpPr/>
          <p:nvPr/>
        </p:nvGrpSpPr>
        <p:grpSpPr>
          <a:xfrm>
            <a:off x="368300" y="6311900"/>
            <a:ext cx="8407400" cy="2819400"/>
            <a:chOff x="0" y="0"/>
            <a:chExt cx="8407400" cy="2819400"/>
          </a:xfrm>
        </p:grpSpPr>
        <p:sp>
          <p:nvSpPr>
            <p:cNvPr id="834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835" name="&lt;document&gt;…"/>
            <p:cNvSpPr/>
            <p:nvPr/>
          </p:nvSpPr>
          <p:spPr>
            <a:xfrm>
              <a:off x="0" y="558800"/>
              <a:ext cx="8407400" cy="2260600"/>
            </a:xfrm>
            <a:prstGeom prst="roundRect">
              <a:avLst>
                <a:gd name="adj" fmla="val 5618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Hello World!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  Hello World!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01852" origin="layout" pathEditMode="relative">
                                      <p:cBhvr>
                                        <p:cTn id="6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Rounded Rectangle"/>
          <p:cNvSpPr/>
          <p:nvPr/>
        </p:nvSpPr>
        <p:spPr>
          <a:xfrm>
            <a:off x="266700" y="3784600"/>
            <a:ext cx="11633200" cy="1016000"/>
          </a:xfrm>
          <a:prstGeom prst="roundRect">
            <a:avLst>
              <a:gd name="adj" fmla="val 7917"/>
            </a:avLst>
          </a:prstGeom>
          <a:solidFill>
            <a:srgbClr val="CDDA48">
              <a:alpha val="20000"/>
            </a:srgb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 algn="l" defTabSz="317500">
              <a:tabLst>
                <a:tab pos="2540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9" name="class my_class_t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class</a:t>
            </a:r>
            <a:r>
              <a:t> my_class_t 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... */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void</a:t>
            </a:r>
            <a:r>
              <a:t> draw(</a:t>
            </a:r>
            <a:r>
              <a:rPr>
                <a:solidFill>
                  <a:srgbClr val="BB2CA2"/>
                </a:solidFill>
              </a:rPr>
              <a:t>const</a:t>
            </a:r>
            <a:r>
              <a:t> 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&amp;, </a:t>
            </a:r>
            <a:r>
              <a:rPr>
                <a:solidFill>
                  <a:srgbClr val="703DAA"/>
                </a:solidFill>
              </a:rPr>
              <a:t>ostream</a:t>
            </a:r>
            <a:r>
              <a:t>&amp; out, </a:t>
            </a:r>
            <a:r>
              <a:rPr>
                <a:solidFill>
                  <a:srgbClr val="703DAA"/>
                </a:solidFill>
              </a:rPr>
              <a:t>size_t</a:t>
            </a:r>
            <a:r>
              <a:t> position)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{ out &lt;&lt; 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(position, </a:t>
            </a:r>
            <a:r>
              <a:rPr>
                <a:solidFill>
                  <a:srgbClr val="272AD8"/>
                </a:solidFill>
              </a:rPr>
              <a:t>' '</a:t>
            </a:r>
            <a:r>
              <a:rPr>
                <a:solidFill>
                  <a:srgbClr val="000000"/>
                </a:solidFill>
              </a:rPr>
              <a:t>) &lt;&lt; </a:t>
            </a:r>
            <a:r>
              <a:t>"my_class_t"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BB2CA2"/>
                </a:solidFill>
              </a:rPr>
              <a:t>int</a:t>
            </a:r>
            <a:r>
              <a:t> main()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F8187"/>
                </a:solidFill>
              </a:rPr>
              <a:t>document_t</a:t>
            </a:r>
            <a:r>
              <a:t> document;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</a:t>
            </a:r>
            <a:r>
              <a:rPr>
                <a:solidFill>
                  <a:srgbClr val="4F8187"/>
                </a:solidFill>
              </a:rPr>
              <a:t>my_class_t</a:t>
            </a:r>
            <a:r>
              <a:t>());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703DAA"/>
                </a:solidFill>
              </a:rPr>
              <a:t>string</a:t>
            </a:r>
            <a:r>
              <a:rPr>
                <a:solidFill>
                  <a:srgbClr val="000000"/>
                </a:solidFill>
              </a:rPr>
              <a:t>(</a:t>
            </a:r>
            <a:r>
              <a:t>"Hello World!"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B2CA2"/>
                </a:solidFill>
              </a:rPr>
              <a:t>auto</a:t>
            </a:r>
            <a:r>
              <a:t> saving = </a:t>
            </a:r>
            <a:r>
              <a:rPr>
                <a:solidFill>
                  <a:srgbClr val="3D1D81"/>
                </a:solidFill>
              </a:rPr>
              <a:t>async</a:t>
            </a:r>
            <a:r>
              <a:t>([=]() {</a:t>
            </a: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703D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this_thread</a:t>
            </a:r>
            <a:r>
              <a:rPr>
                <a:solidFill>
                  <a:srgbClr val="000000"/>
                </a:solidFill>
              </a:rPr>
              <a:t>::</a:t>
            </a:r>
            <a:r>
              <a:rPr>
                <a:solidFill>
                  <a:srgbClr val="3D1D81"/>
                </a:solidFill>
              </a:rPr>
              <a:t>sleep_for</a:t>
            </a:r>
            <a:r>
              <a:rPr>
                <a:solidFill>
                  <a:srgbClr val="000000"/>
                </a:solidFill>
              </a:rPr>
              <a:t>(</a:t>
            </a:r>
            <a:r>
              <a:t>chrono</a:t>
            </a:r>
            <a:r>
              <a:rPr>
                <a:solidFill>
                  <a:srgbClr val="000000"/>
                </a:solidFill>
              </a:rPr>
              <a:t>::</a:t>
            </a:r>
            <a:r>
              <a:t>seconds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272AD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703DAA"/>
                </a:solidFill>
              </a:rPr>
              <a:t>cout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t>"-- save --"</a:t>
            </a:r>
            <a:r>
              <a:rPr>
                <a:solidFill>
                  <a:srgbClr val="000000"/>
                </a:solidFill>
              </a:rPr>
              <a:t> &lt;&lt; </a:t>
            </a:r>
            <a:r>
              <a:rPr>
                <a:solidFill>
                  <a:srgbClr val="3D1D81"/>
                </a:solidFill>
              </a:rPr>
              <a:t>endl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document.</a:t>
            </a:r>
            <a:r>
              <a:rPr>
                <a:solidFill>
                  <a:srgbClr val="3D1D81"/>
                </a:solidFill>
              </a:rPr>
              <a:t>emplace_back</a:t>
            </a:r>
            <a:r>
              <a:t>(document);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31595D"/>
                </a:solidFill>
              </a:rPr>
              <a:t>draw</a:t>
            </a:r>
            <a:r>
              <a:t>(document, </a:t>
            </a:r>
            <a:r>
              <a:rPr>
                <a:solidFill>
                  <a:srgbClr val="703DAA"/>
                </a:solidFill>
              </a:rPr>
              <a:t>cout</a:t>
            </a:r>
            <a:r>
              <a:t>, </a:t>
            </a:r>
            <a:r>
              <a:rPr>
                <a:solidFill>
                  <a:srgbClr val="272AD8"/>
                </a:solidFill>
              </a:rPr>
              <a:t>0</a:t>
            </a:r>
            <a:r>
              <a:t>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saving.</a:t>
            </a:r>
            <a:r>
              <a:rPr>
                <a:solidFill>
                  <a:srgbClr val="3D1D81"/>
                </a:solidFill>
              </a:rPr>
              <a:t>get</a:t>
            </a:r>
            <a:r>
              <a:t>();</a:t>
            </a:r>
          </a:p>
          <a:p>
            <a:pPr marL="0" indent="0" defTabSz="317500">
              <a:tabLst>
                <a:tab pos="419100" algn="l"/>
              </a:tabLst>
              <a:defRPr sz="1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368300" y="6311900"/>
            <a:ext cx="8407400" cy="3924300"/>
            <a:chOff x="0" y="0"/>
            <a:chExt cx="8407400" cy="3924300"/>
          </a:xfrm>
        </p:grpSpPr>
        <p:sp>
          <p:nvSpPr>
            <p:cNvPr id="840" name="cout"/>
            <p:cNvSpPr/>
            <p:nvPr/>
          </p:nvSpPr>
          <p:spPr>
            <a:xfrm>
              <a:off x="190500" y="0"/>
              <a:ext cx="1714500" cy="889000"/>
            </a:xfrm>
            <a:prstGeom prst="roundRect">
              <a:avLst>
                <a:gd name="adj" fmla="val 21429"/>
              </a:avLst>
            </a:prstGeom>
            <a:gradFill flip="none" rotWithShape="1">
              <a:gsLst>
                <a:gs pos="0">
                  <a:srgbClr val="787991"/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cout</a:t>
              </a:r>
            </a:p>
          </p:txBody>
        </p:sp>
        <p:sp>
          <p:nvSpPr>
            <p:cNvPr id="841" name="&lt;document&gt;…"/>
            <p:cNvSpPr/>
            <p:nvPr/>
          </p:nvSpPr>
          <p:spPr>
            <a:xfrm>
              <a:off x="0" y="558800"/>
              <a:ext cx="8407400" cy="3365500"/>
            </a:xfrm>
            <a:prstGeom prst="roundRect">
              <a:avLst>
                <a:gd name="adj" fmla="val 3774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Hello World!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&lt;document&gt;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  my_class_t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  Hello World!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  &lt;/document&gt;</a:t>
              </a:r>
            </a:p>
            <a:p>
              <a:pPr marL="238244" indent="-91440" algn="l" defTabSz="317500">
                <a:defRPr b="1" sz="16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&lt;/document&gt;</a:t>
              </a:r>
            </a:p>
          </p:txBody>
        </p:sp>
      </p:grpSp>
      <p:sp>
        <p:nvSpPr>
          <p:cNvPr id="843" name="-- save --…"/>
          <p:cNvSpPr txBox="1"/>
          <p:nvPr/>
        </p:nvSpPr>
        <p:spPr>
          <a:xfrm>
            <a:off x="381000" y="5530850"/>
            <a:ext cx="1668264" cy="130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-- save --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&lt;document&gt;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  my_class_t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  Hello World!</a:t>
            </a:r>
          </a:p>
          <a:p>
            <a:pPr marL="238244" indent="-91440" algn="l" defTabSz="317500">
              <a:defRPr b="1" sz="16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&lt;/document&gt;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75080" origin="layout" pathEditMode="relative">
                                      <p:cBhvr>
                                        <p:cTn id="6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Class="entr" nodeType="withEffect" presetSubtype="0" presetID="1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00"/>
                            </p:stCondLst>
                            <p:childTnLst>
                              <p:par>
                                <p:cTn id="19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0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43" grpId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Seasoning</a:t>
            </a:r>
          </a:p>
        </p:txBody>
      </p:sp>
      <p:sp>
        <p:nvSpPr>
          <p:cNvPr id="846" name="Using make_shared&lt;&gt; to create shared_ptrs eliminates an extra heap al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make_shared&lt;&gt; to create shared_ptrs eliminates an extra heap allocation</a:t>
            </a:r>
          </a:p>
          <a:p>
            <a:pPr marL="0" indent="0" defTabSz="317500">
              <a:buSzTx/>
              <a:buFont typeface="Wingdings"/>
              <a:buNone/>
              <a:tabLst>
                <a:tab pos="406400" algn="l"/>
              </a:tabLst>
            </a:pP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	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template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&lt;</a:t>
            </a:r>
            <a:r>
              <a:rPr sz="1400">
                <a:solidFill>
                  <a:srgbClr val="BB2CA2"/>
                </a:solidFill>
                <a:latin typeface="Menlo Regular"/>
                <a:ea typeface="Menlo Regular"/>
                <a:cs typeface="Menlo Regular"/>
                <a:sym typeface="Menlo Regular"/>
              </a:rPr>
              <a:t>typename</a:t>
            </a:r>
            <a:r>
              <a:rPr sz="1400">
                <a:latin typeface="Menlo Regular"/>
                <a:ea typeface="Menlo Regular"/>
                <a:cs typeface="Menlo Regular"/>
                <a:sym typeface="Menlo Regular"/>
              </a:rPr>
              <a:t> T&gt; </a:t>
            </a:r>
            <a:r>
              <a:rPr sz="1400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rPr>
              <a:t>// T models Drawable</a:t>
            </a:r>
            <a:endParaRPr sz="1400"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indent="0" defTabSz="317500">
              <a:spcBef>
                <a:spcPts val="0"/>
              </a:spcBef>
              <a:buClrTx/>
              <a:buSzTx/>
              <a:buNone/>
              <a:tabLst>
                <a:tab pos="4064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object_t(T x) : </a:t>
            </a:r>
            <a:r>
              <a:rPr>
                <a:solidFill>
                  <a:srgbClr val="4F8187"/>
                </a:solidFill>
              </a:rPr>
              <a:t>self_</a:t>
            </a:r>
            <a:r>
              <a:t>(make_shared&lt;</a:t>
            </a:r>
            <a:r>
              <a:rPr>
                <a:solidFill>
                  <a:srgbClr val="4F8187"/>
                </a:solidFill>
              </a:rPr>
              <a:t>model</a:t>
            </a:r>
            <a:r>
              <a:t>&lt;T&gt;&gt;(move(x)))</a:t>
            </a:r>
          </a:p>
          <a:p>
            <a:pPr marL="0" indent="0" defTabSz="317500">
              <a:spcBef>
                <a:spcPts val="0"/>
              </a:spcBef>
              <a:buClrTx/>
              <a:buSzTx/>
              <a:buNone/>
              <a:tabLst>
                <a:tab pos="419100" algn="l"/>
              </a:tabLst>
              <a:defRPr sz="1400">
                <a:uFillTx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 }</a:t>
            </a:r>
          </a:p>
          <a:p>
            <a:pPr/>
            <a:r>
              <a:t>Pass </a:t>
            </a:r>
            <a:r>
              <a:rPr i="1"/>
              <a:t>sink</a:t>
            </a:r>
            <a:r>
              <a:t> arguments by value and move into place</a:t>
            </a:r>
          </a:p>
        </p:txBody>
      </p:sp>
      <p:sp>
        <p:nvSpPr>
          <p:cNvPr id="847" name="Slide Number"/>
          <p:cNvSpPr txBox="1"/>
          <p:nvPr>
            <p:ph type="sldNum" sz="quarter" idx="2"/>
          </p:nvPr>
        </p:nvSpPr>
        <p:spPr>
          <a:xfrm>
            <a:off x="5986513" y="6429373"/>
            <a:ext cx="215799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als 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 Recap</a:t>
            </a:r>
          </a:p>
        </p:txBody>
      </p:sp>
      <p:sp>
        <p:nvSpPr>
          <p:cNvPr id="850" name="No Raw Loo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Raw Loops</a:t>
            </a:r>
          </a:p>
          <a:p>
            <a:pPr/>
            <a:r>
              <a:t>No Raw Synchronization Primitives</a:t>
            </a:r>
          </a:p>
          <a:p>
            <a:pPr/>
            <a:r>
              <a:t>No Raw Pointers</a:t>
            </a:r>
          </a:p>
        </p:txBody>
      </p:sp>
      <p:sp>
        <p:nvSpPr>
          <p:cNvPr id="851" name="Slide Number"/>
          <p:cNvSpPr txBox="1"/>
          <p:nvPr>
            <p:ph type="sldNum" sz="quarter" idx="2"/>
          </p:nvPr>
        </p:nvSpPr>
        <p:spPr>
          <a:xfrm>
            <a:off x="5984125" y="6429373"/>
            <a:ext cx="22057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dobe Clean"/>
        <a:ea typeface="Adobe Clean"/>
        <a:cs typeface="Adobe Clean"/>
      </a:majorFont>
      <a:minorFont>
        <a:latin typeface="Monaco"/>
        <a:ea typeface="Monaco"/>
        <a:cs typeface="Monac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dobe Clean"/>
        <a:ea typeface="Adobe Clean"/>
        <a:cs typeface="Adobe Clean"/>
      </a:majorFont>
      <a:minorFont>
        <a:latin typeface="Monaco"/>
        <a:ea typeface="Monaco"/>
        <a:cs typeface="Monac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